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5"/>
  </p:notesMasterIdLst>
  <p:sldIdLst>
    <p:sldId id="257" r:id="rId5"/>
    <p:sldId id="331" r:id="rId6"/>
    <p:sldId id="332" r:id="rId7"/>
    <p:sldId id="369" r:id="rId8"/>
    <p:sldId id="335" r:id="rId9"/>
    <p:sldId id="336" r:id="rId10"/>
    <p:sldId id="337" r:id="rId11"/>
    <p:sldId id="338" r:id="rId12"/>
    <p:sldId id="342" r:id="rId13"/>
    <p:sldId id="343" r:id="rId14"/>
    <p:sldId id="372" r:id="rId15"/>
    <p:sldId id="355" r:id="rId16"/>
    <p:sldId id="344" r:id="rId17"/>
    <p:sldId id="345" r:id="rId18"/>
    <p:sldId id="356" r:id="rId19"/>
    <p:sldId id="366" r:id="rId20"/>
    <p:sldId id="371" r:id="rId21"/>
    <p:sldId id="367" r:id="rId22"/>
    <p:sldId id="370" r:id="rId23"/>
    <p:sldId id="354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5B7C8"/>
    <a:srgbClr val="505F84"/>
    <a:srgbClr val="7F84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94660" autoAdjust="0"/>
  </p:normalViewPr>
  <p:slideViewPr>
    <p:cSldViewPr snapToGrid="0" showGuides="1">
      <p:cViewPr varScale="1">
        <p:scale>
          <a:sx n="68" d="100"/>
          <a:sy n="68" d="100"/>
        </p:scale>
        <p:origin x="76" y="368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45" tIns="46573" rIns="93145" bIns="4657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45" tIns="46573" rIns="93145" bIns="46573" rtlCol="0"/>
          <a:lstStyle>
            <a:lvl1pPr algn="r">
              <a:defRPr sz="1300"/>
            </a:lvl1pPr>
          </a:lstStyle>
          <a:p>
            <a:fld id="{79519006-2CB8-48F8-8EC7-E6F18537D632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5" tIns="46573" rIns="93145" bIns="4657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45" tIns="46573" rIns="93145" bIns="465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45" tIns="46573" rIns="93145" bIns="4657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45" tIns="46573" rIns="93145" bIns="46573" rtlCol="0" anchor="b"/>
          <a:lstStyle>
            <a:lvl1pPr algn="r">
              <a:defRPr sz="1300"/>
            </a:lvl1pPr>
          </a:lstStyle>
          <a:p>
            <a:fld id="{525DEA2F-6986-4339-A55C-F9AFCE640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TS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7013C9-40BB-414D-A509-22D8DEAD36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131" r="6693"/>
          <a:stretch/>
        </p:blipFill>
        <p:spPr>
          <a:xfrm>
            <a:off x="2974340" y="12700"/>
            <a:ext cx="9217924" cy="654962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7D928C-B9D9-40FF-B008-6372C43CC714}"/>
              </a:ext>
            </a:extLst>
          </p:cNvPr>
          <p:cNvSpPr/>
          <p:nvPr userDrawn="1"/>
        </p:nvSpPr>
        <p:spPr bwMode="ltGray">
          <a:xfrm>
            <a:off x="758661" y="1704600"/>
            <a:ext cx="5565939" cy="4768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BE1A24F-6AEF-4912-94A0-E5900094B41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1311952" y="2324100"/>
            <a:ext cx="4459355" cy="996900"/>
          </a:xfrm>
        </p:spPr>
        <p:txBody>
          <a:bodyPr lIns="91440" tIns="45720" rIns="91440" bIns="45720" anchor="t">
            <a:normAutofit/>
          </a:bodyPr>
          <a:lstStyle>
            <a:lvl1pPr algn="l">
              <a:lnSpc>
                <a:spcPct val="1000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E06DA9B4-A9A0-4169-A0FC-BFEA69043A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23846" y="3969400"/>
            <a:ext cx="4457700" cy="1638300"/>
          </a:xfrm>
        </p:spPr>
        <p:txBody>
          <a:bodyPr lIns="91440" tIns="45720" rIns="91440" bIns="45720" anchor="b" anchorCtr="0"/>
          <a:lstStyle>
            <a:lvl1pPr>
              <a:lnSpc>
                <a:spcPct val="100000"/>
              </a:lnSpc>
              <a:defRPr lang="en-US" sz="1800" baseline="0" dirty="0" smtClean="0">
                <a:solidFill>
                  <a:schemeClr val="bg1"/>
                </a:solidFill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enter subtitle, name, date, etc.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CB27124-184E-4CF6-B6D5-041758471E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3188" y="362464"/>
            <a:ext cx="2767329" cy="127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96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pos="6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TI 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126" y="180003"/>
            <a:ext cx="10273457" cy="716983"/>
          </a:xfrm>
        </p:spPr>
        <p:txBody>
          <a:bodyPr wrap="square" lIns="91440" tIns="45720" rIns="91440" bIns="4572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A75E22-DA61-45D6-95F3-EC755F6600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9" t="9758" r="5268" b="52672"/>
          <a:stretch/>
        </p:blipFill>
        <p:spPr>
          <a:xfrm>
            <a:off x="10201333" y="-95071"/>
            <a:ext cx="2119745" cy="23683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6B6E25-74DB-4085-A823-81CA80E030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373" y="6202819"/>
            <a:ext cx="851183" cy="54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38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TS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593F20-7575-450A-AE4C-07FC6D97CF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9" t="9758" r="5268" b="52672"/>
          <a:stretch/>
        </p:blipFill>
        <p:spPr>
          <a:xfrm>
            <a:off x="10207683" y="-95071"/>
            <a:ext cx="2119745" cy="23683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BF5246-5690-4733-B023-218CA787E4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7562" y="6131207"/>
            <a:ext cx="959324" cy="7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838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TI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BEADFC-85EA-4E13-8D04-3C9FB5504C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9" t="9758" r="5268" b="52672"/>
          <a:stretch/>
        </p:blipFill>
        <p:spPr>
          <a:xfrm>
            <a:off x="10201277" y="-95071"/>
            <a:ext cx="2119745" cy="23683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C8D599-BDF8-425C-AC15-EFB999203D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373" y="6202819"/>
            <a:ext cx="851183" cy="54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8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50800" y="1701728"/>
            <a:ext cx="5364000" cy="468000"/>
          </a:xfrm>
          <a:gradFill>
            <a:gsLst>
              <a:gs pos="97000">
                <a:schemeClr val="bg1"/>
              </a:gs>
              <a:gs pos="97000">
                <a:schemeClr val="accent2"/>
              </a:gs>
            </a:gsLst>
            <a:lin ang="5400000" scaled="1"/>
          </a:gradFill>
        </p:spPr>
        <p:txBody>
          <a:bodyPr anchor="b"/>
          <a:lstStyle>
            <a:lvl1pPr marL="7200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800" y="2351314"/>
            <a:ext cx="5364000" cy="369668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64800" y="1701728"/>
            <a:ext cx="5364000" cy="468000"/>
          </a:xfrm>
          <a:gradFill>
            <a:gsLst>
              <a:gs pos="97000">
                <a:schemeClr val="bg1"/>
              </a:gs>
              <a:gs pos="97000">
                <a:schemeClr val="accent2"/>
              </a:gs>
            </a:gsLst>
            <a:lin ang="5400000" scaled="1"/>
          </a:gradFill>
        </p:spPr>
        <p:txBody>
          <a:bodyPr anchor="b"/>
          <a:lstStyle>
            <a:lvl1pPr marL="7200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800" y="2351314"/>
            <a:ext cx="5364000" cy="369668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CTS Global 8D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F4B1-9ADB-4B50-83D6-797B7B30BEA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50333" y="668612"/>
            <a:ext cx="11178000" cy="1008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36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TI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870567-E0CD-44CB-85FC-8845789B3A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131" r="6693"/>
          <a:stretch/>
        </p:blipFill>
        <p:spPr>
          <a:xfrm>
            <a:off x="2974340" y="12700"/>
            <a:ext cx="9217924" cy="654962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0100C7C-5801-4EC2-9B0A-48CD296C7154}"/>
              </a:ext>
            </a:extLst>
          </p:cNvPr>
          <p:cNvSpPr/>
          <p:nvPr userDrawn="1"/>
        </p:nvSpPr>
        <p:spPr bwMode="ltGray">
          <a:xfrm>
            <a:off x="758661" y="1704600"/>
            <a:ext cx="5565939" cy="4768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AB74D1D-195D-491B-B1D1-8E793D2D9E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1311952" y="2324100"/>
            <a:ext cx="4459355" cy="996900"/>
          </a:xfrm>
        </p:spPr>
        <p:txBody>
          <a:bodyPr lIns="91440" tIns="45720" rIns="91440" bIns="45720" anchor="t">
            <a:normAutofit/>
          </a:bodyPr>
          <a:lstStyle>
            <a:lvl1pPr algn="l">
              <a:lnSpc>
                <a:spcPct val="1000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F5AC3E94-FC84-4EDC-837E-7ED101E681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23846" y="3969400"/>
            <a:ext cx="4457700" cy="1638300"/>
          </a:xfrm>
        </p:spPr>
        <p:txBody>
          <a:bodyPr lIns="91440" tIns="45720" rIns="91440" bIns="45720" anchor="b" anchorCtr="0"/>
          <a:lstStyle>
            <a:lvl1pPr>
              <a:lnSpc>
                <a:spcPct val="100000"/>
              </a:lnSpc>
              <a:defRPr lang="en-US" sz="1800" baseline="0" dirty="0" smtClean="0">
                <a:solidFill>
                  <a:schemeClr val="bg1"/>
                </a:solidFill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enter subtitle, name, date, etc.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6758E1C-0346-4A0B-A72C-4F229E05F3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8857" y="576876"/>
            <a:ext cx="2350258" cy="88229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22201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pos="6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TS Mast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24" y="180003"/>
            <a:ext cx="10276059" cy="716983"/>
          </a:xfrm>
        </p:spPr>
        <p:txBody>
          <a:bodyPr lIns="91440" tIns="45720" rIns="91440" bIns="4572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99" y="1143002"/>
            <a:ext cx="11064300" cy="5057775"/>
          </a:xfrm>
        </p:spPr>
        <p:txBody>
          <a:bodyPr lIns="91440" tIns="45720" rIns="91440" bIns="45720"/>
          <a:lstStyle>
            <a:lvl1pPr marL="0" indent="0"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/>
            </a:lvl2pPr>
            <a:lvl3pPr marL="457200" indent="-2286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685800" indent="-228600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914400" indent="-228600">
              <a:lnSpc>
                <a:spcPct val="100000"/>
              </a:lnSpc>
              <a:buFont typeface="Arial" panose="020B0604020202020204" pitchFamily="34" charset="0"/>
              <a:buChar char="•"/>
              <a:defRPr baseline="0"/>
            </a:lvl5pPr>
            <a:lvl6pPr marL="11430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6pPr>
            <a:lvl7pPr marL="13716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7pPr>
            <a:lvl8pPr marL="16002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8E7168E-5F93-44AA-B25E-CD11851DD5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9" t="9758" r="5268" b="52672"/>
          <a:stretch/>
        </p:blipFill>
        <p:spPr>
          <a:xfrm>
            <a:off x="10207627" y="-101505"/>
            <a:ext cx="2119745" cy="23683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BCCF88-A29B-4F56-87FD-D2F3B2F8D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7562" y="6131207"/>
            <a:ext cx="959324" cy="7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47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0" userDrawn="1">
          <p15:clr>
            <a:srgbClr val="FBAE40"/>
          </p15:clr>
        </p15:guide>
        <p15:guide id="2" pos="800" userDrawn="1">
          <p15:clr>
            <a:srgbClr val="FBAE40"/>
          </p15:clr>
        </p15:guide>
        <p15:guide id="3" orient="horz" pos="10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TI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24" y="180003"/>
            <a:ext cx="10276059" cy="716983"/>
          </a:xfrm>
        </p:spPr>
        <p:txBody>
          <a:bodyPr lIns="91440" tIns="45720" rIns="91440" bIns="4572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99" y="1143002"/>
            <a:ext cx="11064300" cy="5057775"/>
          </a:xfrm>
        </p:spPr>
        <p:txBody>
          <a:bodyPr lIns="91440" tIns="45720" rIns="91440" bIns="45720"/>
          <a:lstStyle>
            <a:lvl1pPr marL="0" indent="0"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/>
            </a:lvl2pPr>
            <a:lvl3pPr marL="457200" indent="-228600">
              <a:lnSpc>
                <a:spcPct val="100000"/>
              </a:lnSpc>
              <a:buFont typeface="Arial" panose="020B0604020202020204" pitchFamily="34" charset="0"/>
              <a:buChar char="•"/>
              <a:defRPr/>
            </a:lvl3pPr>
            <a:lvl4pPr marL="685800" indent="-228600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 marL="914400" indent="-228600">
              <a:lnSpc>
                <a:spcPct val="100000"/>
              </a:lnSpc>
              <a:buFont typeface="Arial" panose="020B0604020202020204" pitchFamily="34" charset="0"/>
              <a:buChar char="•"/>
              <a:defRPr baseline="0"/>
            </a:lvl5pPr>
            <a:lvl6pPr marL="11430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6pPr>
            <a:lvl7pPr marL="13716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7pPr>
            <a:lvl8pPr marL="16002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D84BAD-6DE6-4605-B813-70EFA03D12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9" t="9758" r="5268" b="52672"/>
          <a:stretch/>
        </p:blipFill>
        <p:spPr>
          <a:xfrm>
            <a:off x="10214033" y="-95071"/>
            <a:ext cx="2119745" cy="23683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805EA8E-B5D4-4678-BEE8-BCDAC50D46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373" y="6202819"/>
            <a:ext cx="851183" cy="54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895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0" userDrawn="1">
          <p15:clr>
            <a:srgbClr val="FBAE40"/>
          </p15:clr>
        </p15:guide>
        <p15:guide id="2" pos="800" userDrawn="1">
          <p15:clr>
            <a:srgbClr val="FBAE40"/>
          </p15:clr>
        </p15:guide>
        <p15:guide id="3" orient="horz" pos="105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TS Agenda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350" y="272588"/>
            <a:ext cx="4457702" cy="660446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3001" y="180003"/>
            <a:ext cx="10825601" cy="716983"/>
          </a:xfrm>
        </p:spPr>
        <p:txBody>
          <a:bodyPr lIns="91440" tIns="45720" rIns="91440" bIns="45720" anchor="ctr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Edit Agenda or Summary Title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353001" y="1168399"/>
            <a:ext cx="10825601" cy="5056632"/>
          </a:xfrm>
        </p:spPr>
        <p:txBody>
          <a:bodyPr lIns="91440" tIns="45720" rIns="91440" bIns="45720"/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 sz="2400"/>
            </a:lvl1pPr>
            <a:lvl2pPr marL="694944" indent="-347472">
              <a:lnSpc>
                <a:spcPct val="100000"/>
              </a:lnSpc>
              <a:buFont typeface="+mj-lt"/>
              <a:buAutoNum type="arabicPeriod"/>
              <a:defRPr sz="2400" baseline="0"/>
            </a:lvl2pPr>
            <a:lvl3pPr marL="1042416" indent="-347472">
              <a:lnSpc>
                <a:spcPct val="100000"/>
              </a:lnSpc>
              <a:buFont typeface="+mj-lt"/>
              <a:buAutoNum type="arabicPeriod"/>
              <a:defRPr sz="2400" baseline="0"/>
            </a:lvl3pPr>
            <a:lvl4pPr marL="684000" indent="0">
              <a:buFont typeface="+mj-lt"/>
              <a:buNone/>
              <a:defRPr/>
            </a:lvl4pPr>
            <a:lvl5pPr marL="12429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Subject 1</a:t>
            </a:r>
          </a:p>
          <a:p>
            <a:pPr lvl="1"/>
            <a:r>
              <a:rPr lang="en-US" dirty="0"/>
              <a:t>Subject 2</a:t>
            </a:r>
          </a:p>
          <a:p>
            <a:pPr lvl="2"/>
            <a:r>
              <a:rPr lang="en-US" dirty="0"/>
              <a:t>Subject 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D6130B-9A67-4FD4-884A-72CB186246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7562" y="6131207"/>
            <a:ext cx="959324" cy="7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4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TI Agenda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3D45B54-50A8-453F-B0C9-EA0CFF77AD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350" y="272588"/>
            <a:ext cx="4457702" cy="660446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3001" y="180003"/>
            <a:ext cx="10825601" cy="716983"/>
          </a:xfrm>
        </p:spPr>
        <p:txBody>
          <a:bodyPr lIns="91440" tIns="45720" rIns="91440" bIns="45720" anchor="ctr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Edit Agenda or Summary Title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353001" y="1168399"/>
            <a:ext cx="10825601" cy="5056632"/>
          </a:xfrm>
        </p:spPr>
        <p:txBody>
          <a:bodyPr lIns="91440" tIns="45720" rIns="91440" bIns="45720"/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 sz="2400"/>
            </a:lvl1pPr>
            <a:lvl2pPr marL="694944" indent="-347472">
              <a:lnSpc>
                <a:spcPct val="100000"/>
              </a:lnSpc>
              <a:buFont typeface="+mj-lt"/>
              <a:buAutoNum type="arabicPeriod"/>
              <a:defRPr sz="2400" baseline="0"/>
            </a:lvl2pPr>
            <a:lvl3pPr marL="1042416" indent="-347472">
              <a:lnSpc>
                <a:spcPct val="100000"/>
              </a:lnSpc>
              <a:buFont typeface="+mj-lt"/>
              <a:buAutoNum type="arabicPeriod"/>
              <a:defRPr sz="2400" baseline="0"/>
            </a:lvl3pPr>
            <a:lvl4pPr marL="684000" indent="0">
              <a:buFont typeface="+mj-lt"/>
              <a:buNone/>
              <a:defRPr/>
            </a:lvl4pPr>
            <a:lvl5pPr marL="12429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Subject 1</a:t>
            </a:r>
          </a:p>
          <a:p>
            <a:pPr lvl="1"/>
            <a:r>
              <a:rPr lang="en-US" dirty="0"/>
              <a:t>Subject 2</a:t>
            </a:r>
          </a:p>
          <a:p>
            <a:pPr lvl="2"/>
            <a:r>
              <a:rPr lang="en-US" dirty="0"/>
              <a:t>Subject 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37F90C-A3E2-4694-A17F-A93AF5A7C8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373" y="6202819"/>
            <a:ext cx="851183" cy="54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3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TS 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677B02D-5751-43E0-A0F4-D7F654E286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9" t="9758" r="5268" b="52672"/>
          <a:stretch/>
        </p:blipFill>
        <p:spPr>
          <a:xfrm>
            <a:off x="10211955" y="-101421"/>
            <a:ext cx="2119745" cy="23683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77" y="180003"/>
            <a:ext cx="10249785" cy="716983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000" y="1008002"/>
            <a:ext cx="5181600" cy="5192775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457200" indent="-228600">
              <a:lnSpc>
                <a:spcPct val="100000"/>
              </a:lnSpc>
              <a:defRPr/>
            </a:lvl3pPr>
            <a:lvl4pPr marL="685800" indent="-228600">
              <a:lnSpc>
                <a:spcPct val="100000"/>
              </a:lnSpc>
              <a:defRPr/>
            </a:lvl4pPr>
            <a:lvl5pPr marL="914400" indent="-228600">
              <a:lnSpc>
                <a:spcPct val="100000"/>
              </a:lnSpc>
              <a:defRPr/>
            </a:lvl5pPr>
            <a:lvl6pPr marL="11430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6pPr>
            <a:lvl7pPr marL="13716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7pPr>
            <a:lvl8pPr marL="16002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135551" y="1008002"/>
            <a:ext cx="5181600" cy="5192775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457200" indent="-228600">
              <a:lnSpc>
                <a:spcPct val="100000"/>
              </a:lnSpc>
              <a:defRPr/>
            </a:lvl3pPr>
            <a:lvl4pPr marL="685800" indent="-228600">
              <a:lnSpc>
                <a:spcPct val="100000"/>
              </a:lnSpc>
              <a:defRPr/>
            </a:lvl4pPr>
            <a:lvl5pPr marL="914400" indent="-228600">
              <a:lnSpc>
                <a:spcPct val="100000"/>
              </a:lnSpc>
              <a:defRPr/>
            </a:lvl5pPr>
            <a:lvl6pPr marL="11430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6pPr>
            <a:lvl7pPr marL="13716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7pPr>
            <a:lvl8pPr marL="16002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563CBAC-06E8-4364-B68E-01D6D8D25D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7562" y="6131207"/>
            <a:ext cx="959324" cy="7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1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TI 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77" y="180003"/>
            <a:ext cx="10249785" cy="716983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000" y="1008002"/>
            <a:ext cx="5181600" cy="5192775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457200" indent="-228600">
              <a:lnSpc>
                <a:spcPct val="100000"/>
              </a:lnSpc>
              <a:defRPr/>
            </a:lvl3pPr>
            <a:lvl4pPr marL="685800" indent="-228600">
              <a:lnSpc>
                <a:spcPct val="100000"/>
              </a:lnSpc>
              <a:defRPr/>
            </a:lvl4pPr>
            <a:lvl5pPr marL="914400" indent="-228600">
              <a:lnSpc>
                <a:spcPct val="100000"/>
              </a:lnSpc>
              <a:defRPr/>
            </a:lvl5pPr>
            <a:lvl6pPr marL="11430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6pPr>
            <a:lvl7pPr marL="13716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7pPr>
            <a:lvl8pPr marL="16002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135551" y="1008002"/>
            <a:ext cx="5181600" cy="5192775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457200" indent="-228600">
              <a:lnSpc>
                <a:spcPct val="100000"/>
              </a:lnSpc>
              <a:defRPr/>
            </a:lvl3pPr>
            <a:lvl4pPr marL="685800" indent="-228600">
              <a:lnSpc>
                <a:spcPct val="100000"/>
              </a:lnSpc>
              <a:defRPr/>
            </a:lvl4pPr>
            <a:lvl5pPr marL="914400" indent="-228600">
              <a:lnSpc>
                <a:spcPct val="100000"/>
              </a:lnSpc>
              <a:defRPr/>
            </a:lvl5pPr>
            <a:lvl6pPr marL="11430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6pPr>
            <a:lvl7pPr marL="13716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7pPr>
            <a:lvl8pPr marL="1600200" indent="-228600">
              <a:lnSpc>
                <a:spcPct val="100000"/>
              </a:lnSpc>
              <a:defRPr sz="14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EB90431-2628-472B-96F5-648AD06262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9" t="9758" r="5268" b="52672"/>
          <a:stretch/>
        </p:blipFill>
        <p:spPr>
          <a:xfrm>
            <a:off x="10207683" y="-95071"/>
            <a:ext cx="2119745" cy="23683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FACE10-5D9B-4A43-810C-8AD75D5064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373" y="6202819"/>
            <a:ext cx="851183" cy="54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2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TS 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126" y="180003"/>
            <a:ext cx="10273457" cy="716983"/>
          </a:xfrm>
        </p:spPr>
        <p:txBody>
          <a:bodyPr wrap="square" lIns="91440" tIns="45720" rIns="91440" bIns="4572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42B1-02D9-42E9-ABE3-6CA9304351A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BCC288-E6C1-4100-B1A0-857A27E4BC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9" t="9758" r="5268" b="52672"/>
          <a:stretch/>
        </p:blipFill>
        <p:spPr>
          <a:xfrm>
            <a:off x="10207683" y="-95071"/>
            <a:ext cx="2119745" cy="23683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493FAA2-BAED-4262-AAB9-81AB286C19D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7562" y="6131207"/>
            <a:ext cx="959324" cy="7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01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999" y="180003"/>
            <a:ext cx="9573052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79999" y="1008000"/>
            <a:ext cx="9573052" cy="518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5600" y="6598800"/>
            <a:ext cx="4800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900"/>
              </a:lnSpc>
              <a:spcBef>
                <a:spcPts val="0"/>
              </a:spcBef>
              <a:defRPr sz="10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33CF42B1-02D9-42E9-ABE3-6CA9304351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36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2" r:id="rId3"/>
    <p:sldLayoutId id="2147483672" r:id="rId4"/>
    <p:sldLayoutId id="2147483669" r:id="rId5"/>
    <p:sldLayoutId id="2147483673" r:id="rId6"/>
    <p:sldLayoutId id="2147483664" r:id="rId7"/>
    <p:sldLayoutId id="2147483674" r:id="rId8"/>
    <p:sldLayoutId id="2147483666" r:id="rId9"/>
    <p:sldLayoutId id="2147483675" r:id="rId10"/>
    <p:sldLayoutId id="2147483667" r:id="rId11"/>
    <p:sldLayoutId id="2147483676" r:id="rId12"/>
    <p:sldLayoutId id="2147483677" r:id="rId13"/>
  </p:sldLayoutIdLst>
  <p:hf sldNum="0" hdr="0" ftr="0" dt="0"/>
  <p:txStyles>
    <p:titleStyle>
      <a:lvl1pPr algn="l" defTabSz="914400" rtl="0" eaLnBrk="1" latinLnBrk="0" hangingPunct="1">
        <a:lnSpc>
          <a:spcPts val="2600"/>
        </a:lnSpc>
        <a:spcBef>
          <a:spcPts val="0"/>
        </a:spcBef>
        <a:buNone/>
        <a:defRPr sz="2400" kern="120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06" userDrawn="1">
          <p15:clr>
            <a:srgbClr val="F26B43"/>
          </p15:clr>
        </p15:guide>
        <p15:guide id="2" pos="7424" userDrawn="1">
          <p15:clr>
            <a:srgbClr val="F26B43"/>
          </p15:clr>
        </p15:guide>
        <p15:guide id="3" pos="296" userDrawn="1">
          <p15:clr>
            <a:srgbClr val="F26B43"/>
          </p15:clr>
        </p15:guide>
        <p15:guide id="4" pos="10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CTS Global 8D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tabLst>
                <a:tab pos="2400300" algn="l"/>
              </a:tabLst>
            </a:pPr>
            <a:r>
              <a:rPr lang="en-GB" dirty="0">
                <a:solidFill>
                  <a:schemeClr val="bg1"/>
                </a:solidFill>
              </a:rPr>
              <a:t>Presentation Subtext</a:t>
            </a:r>
          </a:p>
          <a:p>
            <a:pPr>
              <a:tabLst>
                <a:tab pos="2400300" algn="l"/>
              </a:tabLst>
            </a:pPr>
            <a:r>
              <a:rPr lang="en-GB" dirty="0">
                <a:solidFill>
                  <a:schemeClr val="bg1"/>
                </a:solidFill>
              </a:rPr>
              <a:t>Presentation Date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39755" y="6231988"/>
            <a:ext cx="14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72" panose="020B0503030000000003" pitchFamily="34" charset="0"/>
                <a:cs typeface="72" panose="020B0503030000000003" pitchFamily="34" charset="0"/>
              </a:rPr>
              <a:t>GF-165</a:t>
            </a:r>
          </a:p>
        </p:txBody>
      </p:sp>
    </p:spTree>
    <p:extLst>
      <p:ext uri="{BB962C8B-B14F-4D97-AF65-F5344CB8AC3E}">
        <p14:creationId xmlns:p14="http://schemas.microsoft.com/office/powerpoint/2010/main" val="1879929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3"/>
          <p:cNvGraphicFramePr>
            <a:graphicFrameLocks/>
          </p:cNvGraphicFramePr>
          <p:nvPr/>
        </p:nvGraphicFramePr>
        <p:xfrm>
          <a:off x="640080" y="1106976"/>
          <a:ext cx="11014364" cy="5072148"/>
        </p:xfrm>
        <a:graphic>
          <a:graphicData uri="http://schemas.openxmlformats.org/drawingml/2006/table">
            <a:tbl>
              <a:tblPr/>
              <a:tblGrid>
                <a:gridCol w="442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2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Accept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Reject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Explanation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Accept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Reject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Explanation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Measurement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Accept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Reject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Explanation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Machine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Accept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Reject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Explanation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2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Material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Accept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Reject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Explanation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6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6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2" name="Title 3">
            <a:extLst>
              <a:ext uri="{FF2B5EF4-FFF2-40B4-BE49-F238E27FC236}">
                <a16:creationId xmlns:a16="http://schemas.microsoft.com/office/drawing/2014/main" id="{1C46359F-F273-4A33-8BE5-87413E7EC56E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D4 – Root Cause Analysis – Cause &amp; Effect Worksheet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32747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1219597" y="6282762"/>
            <a:ext cx="4085432" cy="47307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Note:  Add why’s or additional slides as needed</a:t>
            </a:r>
          </a:p>
          <a:p>
            <a:endParaRPr lang="en-US" altLang="zh-CN" sz="16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5" name="Title 3">
            <a:extLst>
              <a:ext uri="{FF2B5EF4-FFF2-40B4-BE49-F238E27FC236}">
                <a16:creationId xmlns:a16="http://schemas.microsoft.com/office/drawing/2014/main" id="{5C637042-1689-48AB-941F-EE618C4EC5AB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D4 – Root Cause Analysis – 5 Why for Occurrence &amp; Detection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282F14A-1E25-46EC-93B9-B48B0C8EA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5611"/>
              </p:ext>
            </p:extLst>
          </p:nvPr>
        </p:nvGraphicFramePr>
        <p:xfrm>
          <a:off x="517489" y="750102"/>
          <a:ext cx="9551299" cy="5259465"/>
        </p:xfrm>
        <a:graphic>
          <a:graphicData uri="http://schemas.openxmlformats.org/drawingml/2006/table">
            <a:tbl>
              <a:tblPr/>
              <a:tblGrid>
                <a:gridCol w="56708">
                  <a:extLst>
                    <a:ext uri="{9D8B030D-6E8A-4147-A177-3AD203B41FA5}">
                      <a16:colId xmlns:a16="http://schemas.microsoft.com/office/drawing/2014/main" val="2941088799"/>
                    </a:ext>
                  </a:extLst>
                </a:gridCol>
                <a:gridCol w="1294849">
                  <a:extLst>
                    <a:ext uri="{9D8B030D-6E8A-4147-A177-3AD203B41FA5}">
                      <a16:colId xmlns:a16="http://schemas.microsoft.com/office/drawing/2014/main" val="942399232"/>
                    </a:ext>
                  </a:extLst>
                </a:gridCol>
                <a:gridCol w="56708">
                  <a:extLst>
                    <a:ext uri="{9D8B030D-6E8A-4147-A177-3AD203B41FA5}">
                      <a16:colId xmlns:a16="http://schemas.microsoft.com/office/drawing/2014/main" val="653223273"/>
                    </a:ext>
                  </a:extLst>
                </a:gridCol>
                <a:gridCol w="56708">
                  <a:extLst>
                    <a:ext uri="{9D8B030D-6E8A-4147-A177-3AD203B41FA5}">
                      <a16:colId xmlns:a16="http://schemas.microsoft.com/office/drawing/2014/main" val="3150971616"/>
                    </a:ext>
                  </a:extLst>
                </a:gridCol>
                <a:gridCol w="1285398">
                  <a:extLst>
                    <a:ext uri="{9D8B030D-6E8A-4147-A177-3AD203B41FA5}">
                      <a16:colId xmlns:a16="http://schemas.microsoft.com/office/drawing/2014/main" val="1972232685"/>
                    </a:ext>
                  </a:extLst>
                </a:gridCol>
                <a:gridCol w="29906">
                  <a:extLst>
                    <a:ext uri="{9D8B030D-6E8A-4147-A177-3AD203B41FA5}">
                      <a16:colId xmlns:a16="http://schemas.microsoft.com/office/drawing/2014/main" val="3314466681"/>
                    </a:ext>
                  </a:extLst>
                </a:gridCol>
                <a:gridCol w="1285398">
                  <a:extLst>
                    <a:ext uri="{9D8B030D-6E8A-4147-A177-3AD203B41FA5}">
                      <a16:colId xmlns:a16="http://schemas.microsoft.com/office/drawing/2014/main" val="1352372560"/>
                    </a:ext>
                  </a:extLst>
                </a:gridCol>
                <a:gridCol w="62380">
                  <a:extLst>
                    <a:ext uri="{9D8B030D-6E8A-4147-A177-3AD203B41FA5}">
                      <a16:colId xmlns:a16="http://schemas.microsoft.com/office/drawing/2014/main" val="2223244357"/>
                    </a:ext>
                  </a:extLst>
                </a:gridCol>
                <a:gridCol w="1285398">
                  <a:extLst>
                    <a:ext uri="{9D8B030D-6E8A-4147-A177-3AD203B41FA5}">
                      <a16:colId xmlns:a16="http://schemas.microsoft.com/office/drawing/2014/main" val="674288752"/>
                    </a:ext>
                  </a:extLst>
                </a:gridCol>
                <a:gridCol w="45368">
                  <a:extLst>
                    <a:ext uri="{9D8B030D-6E8A-4147-A177-3AD203B41FA5}">
                      <a16:colId xmlns:a16="http://schemas.microsoft.com/office/drawing/2014/main" val="4277510105"/>
                    </a:ext>
                  </a:extLst>
                </a:gridCol>
                <a:gridCol w="1285398">
                  <a:extLst>
                    <a:ext uri="{9D8B030D-6E8A-4147-A177-3AD203B41FA5}">
                      <a16:colId xmlns:a16="http://schemas.microsoft.com/office/drawing/2014/main" val="3086737998"/>
                    </a:ext>
                  </a:extLst>
                </a:gridCol>
                <a:gridCol w="56708">
                  <a:extLst>
                    <a:ext uri="{9D8B030D-6E8A-4147-A177-3AD203B41FA5}">
                      <a16:colId xmlns:a16="http://schemas.microsoft.com/office/drawing/2014/main" val="3528069469"/>
                    </a:ext>
                  </a:extLst>
                </a:gridCol>
                <a:gridCol w="1285398">
                  <a:extLst>
                    <a:ext uri="{9D8B030D-6E8A-4147-A177-3AD203B41FA5}">
                      <a16:colId xmlns:a16="http://schemas.microsoft.com/office/drawing/2014/main" val="3355778949"/>
                    </a:ext>
                  </a:extLst>
                </a:gridCol>
                <a:gridCol w="66160">
                  <a:extLst>
                    <a:ext uri="{9D8B030D-6E8A-4147-A177-3AD203B41FA5}">
                      <a16:colId xmlns:a16="http://schemas.microsoft.com/office/drawing/2014/main" val="1344867574"/>
                    </a:ext>
                  </a:extLst>
                </a:gridCol>
                <a:gridCol w="56708">
                  <a:extLst>
                    <a:ext uri="{9D8B030D-6E8A-4147-A177-3AD203B41FA5}">
                      <a16:colId xmlns:a16="http://schemas.microsoft.com/office/drawing/2014/main" val="459360854"/>
                    </a:ext>
                  </a:extLst>
                </a:gridCol>
                <a:gridCol w="1285398">
                  <a:extLst>
                    <a:ext uri="{9D8B030D-6E8A-4147-A177-3AD203B41FA5}">
                      <a16:colId xmlns:a16="http://schemas.microsoft.com/office/drawing/2014/main" val="370131000"/>
                    </a:ext>
                  </a:extLst>
                </a:gridCol>
                <a:gridCol w="56708">
                  <a:extLst>
                    <a:ext uri="{9D8B030D-6E8A-4147-A177-3AD203B41FA5}">
                      <a16:colId xmlns:a16="http://schemas.microsoft.com/office/drawing/2014/main" val="4291197067"/>
                    </a:ext>
                  </a:extLst>
                </a:gridCol>
              </a:tblGrid>
              <a:tr h="26189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Non-Conformity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5 Why Analysis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Root cause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980427"/>
                  </a:ext>
                </a:extLst>
              </a:tr>
              <a:tr h="952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254514"/>
                  </a:ext>
                </a:extLst>
              </a:tr>
              <a:tr h="619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Problem Definition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938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365808"/>
                  </a:ext>
                </a:extLst>
              </a:tr>
              <a:tr h="1595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Use this section to determine why the defect occurred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86624"/>
                  </a:ext>
                </a:extLst>
              </a:tr>
              <a:tr h="197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63839"/>
                  </a:ext>
                </a:extLst>
              </a:tr>
              <a:tr h="12380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OCCURENCE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774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27188"/>
                  </a:ext>
                </a:extLst>
              </a:tr>
              <a:tr h="952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888421"/>
                  </a:ext>
                </a:extLst>
              </a:tr>
              <a:tr h="619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Problem Definition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908146"/>
                  </a:ext>
                </a:extLst>
              </a:tr>
              <a:tr h="952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151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Use this section to determine why the defect was not detected</a:t>
                      </a:r>
                    </a:p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941383"/>
                  </a:ext>
                </a:extLst>
              </a:tr>
              <a:tr h="197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158235"/>
                  </a:ext>
                </a:extLst>
              </a:tr>
              <a:tr h="10713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DETECTION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705591"/>
                  </a:ext>
                </a:extLst>
              </a:tr>
            </a:tbl>
          </a:graphicData>
        </a:graphic>
      </p:graphicFrame>
      <p:sp>
        <p:nvSpPr>
          <p:cNvPr id="77" name="Line 7">
            <a:extLst>
              <a:ext uri="{FF2B5EF4-FFF2-40B4-BE49-F238E27FC236}">
                <a16:creationId xmlns:a16="http://schemas.microsoft.com/office/drawing/2014/main" id="{A08E6D8E-66FE-4AAD-AC2E-94C05B2F5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9">
            <a:extLst>
              <a:ext uri="{FF2B5EF4-FFF2-40B4-BE49-F238E27FC236}">
                <a16:creationId xmlns:a16="http://schemas.microsoft.com/office/drawing/2014/main" id="{D4795B96-811D-48AA-9BE4-0066D6C4A8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10">
            <a:extLst>
              <a:ext uri="{FF2B5EF4-FFF2-40B4-BE49-F238E27FC236}">
                <a16:creationId xmlns:a16="http://schemas.microsoft.com/office/drawing/2014/main" id="{67D6E7D1-1DD8-4E0F-AAC7-5AADC2186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11">
            <a:extLst>
              <a:ext uri="{FF2B5EF4-FFF2-40B4-BE49-F238E27FC236}">
                <a16:creationId xmlns:a16="http://schemas.microsoft.com/office/drawing/2014/main" id="{F1DD1330-269D-4132-BE7B-E79DF057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12">
            <a:extLst>
              <a:ext uri="{FF2B5EF4-FFF2-40B4-BE49-F238E27FC236}">
                <a16:creationId xmlns:a16="http://schemas.microsoft.com/office/drawing/2014/main" id="{4C7D53A3-867A-4B3C-BEC7-DD0DD0D35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3">
            <a:extLst>
              <a:ext uri="{FF2B5EF4-FFF2-40B4-BE49-F238E27FC236}">
                <a16:creationId xmlns:a16="http://schemas.microsoft.com/office/drawing/2014/main" id="{AAB5669C-D47E-4F3F-A190-E09C9568B45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4">
            <a:extLst>
              <a:ext uri="{FF2B5EF4-FFF2-40B4-BE49-F238E27FC236}">
                <a16:creationId xmlns:a16="http://schemas.microsoft.com/office/drawing/2014/main" id="{B22A4170-56C8-4480-9A4D-F4F4F44CC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15">
            <a:extLst>
              <a:ext uri="{FF2B5EF4-FFF2-40B4-BE49-F238E27FC236}">
                <a16:creationId xmlns:a16="http://schemas.microsoft.com/office/drawing/2014/main" id="{954C90F7-478F-4CF6-9248-0EC315FB57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450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16">
            <a:extLst>
              <a:ext uri="{FF2B5EF4-FFF2-40B4-BE49-F238E27FC236}">
                <a16:creationId xmlns:a16="http://schemas.microsoft.com/office/drawing/2014/main" id="{9D837ECA-6C72-4DAF-ACBD-BD21106856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81913" y="7942263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17">
            <a:extLst>
              <a:ext uri="{FF2B5EF4-FFF2-40B4-BE49-F238E27FC236}">
                <a16:creationId xmlns:a16="http://schemas.microsoft.com/office/drawing/2014/main" id="{036F8CA6-0B3C-4516-9509-1AC3953ECB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6925" y="7948613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18">
            <a:extLst>
              <a:ext uri="{FF2B5EF4-FFF2-40B4-BE49-F238E27FC236}">
                <a16:creationId xmlns:a16="http://schemas.microsoft.com/office/drawing/2014/main" id="{7ECDF88C-3A2E-4113-AFC5-D1CB810318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83725" y="7942263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19">
            <a:extLst>
              <a:ext uri="{FF2B5EF4-FFF2-40B4-BE49-F238E27FC236}">
                <a16:creationId xmlns:a16="http://schemas.microsoft.com/office/drawing/2014/main" id="{DE72E6BE-8AB2-4178-82F0-08DDBE57ED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6388" y="7948613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0">
            <a:extLst>
              <a:ext uri="{FF2B5EF4-FFF2-40B4-BE49-F238E27FC236}">
                <a16:creationId xmlns:a16="http://schemas.microsoft.com/office/drawing/2014/main" id="{270C822A-2981-456F-8A04-8E54569DB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89750" y="7842250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1">
            <a:extLst>
              <a:ext uri="{FF2B5EF4-FFF2-40B4-BE49-F238E27FC236}">
                <a16:creationId xmlns:a16="http://schemas.microsoft.com/office/drawing/2014/main" id="{B4B503A4-ADC6-443C-A744-FCBD2005CD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253788" y="7980363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22">
            <a:extLst>
              <a:ext uri="{FF2B5EF4-FFF2-40B4-BE49-F238E27FC236}">
                <a16:creationId xmlns:a16="http://schemas.microsoft.com/office/drawing/2014/main" id="{9CAED93D-6CA8-4A8B-8C4A-449A8F5467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67413" y="630078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3BA6B45D-9465-4C26-B57A-EA92BE0B10C3}"/>
              </a:ext>
            </a:extLst>
          </p:cNvPr>
          <p:cNvGrpSpPr/>
          <p:nvPr/>
        </p:nvGrpSpPr>
        <p:grpSpPr>
          <a:xfrm>
            <a:off x="1209675" y="1008063"/>
            <a:ext cx="0" cy="0"/>
            <a:chOff x="1209675" y="1008063"/>
            <a:chExt cx="0" cy="0"/>
          </a:xfrm>
        </p:grpSpPr>
        <p:sp>
          <p:nvSpPr>
            <p:cNvPr id="94" name="Line 24">
              <a:extLst>
                <a:ext uri="{FF2B5EF4-FFF2-40B4-BE49-F238E27FC236}">
                  <a16:creationId xmlns:a16="http://schemas.microsoft.com/office/drawing/2014/main" id="{2AE22DC9-B4C9-4E14-8279-930CFDF0D6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" y="2076"/>
              <a:ext cx="117" cy="0"/>
            </a:xfrm>
            <a:prstGeom prst="line">
              <a:avLst/>
            </a:prstGeom>
            <a:noFill/>
            <a:ln w="9525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25">
              <a:extLst>
                <a:ext uri="{FF2B5EF4-FFF2-40B4-BE49-F238E27FC236}">
                  <a16:creationId xmlns:a16="http://schemas.microsoft.com/office/drawing/2014/main" id="{213A38EC-8A15-429C-B6C3-E1F6B07387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" y="1983"/>
              <a:ext cx="0" cy="93"/>
            </a:xfrm>
            <a:prstGeom prst="line">
              <a:avLst/>
            </a:prstGeom>
            <a:noFill/>
            <a:ln w="9525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280C67C7-F9BE-4292-8E7D-9E03B100F8C5}"/>
              </a:ext>
            </a:extLst>
          </p:cNvPr>
          <p:cNvGrpSpPr/>
          <p:nvPr/>
        </p:nvGrpSpPr>
        <p:grpSpPr>
          <a:xfrm>
            <a:off x="1209675" y="1008063"/>
            <a:ext cx="0" cy="0"/>
            <a:chOff x="1209675" y="1008063"/>
            <a:chExt cx="0" cy="0"/>
          </a:xfrm>
        </p:grpSpPr>
        <p:sp>
          <p:nvSpPr>
            <p:cNvPr id="97" name="Line 27">
              <a:extLst>
                <a:ext uri="{FF2B5EF4-FFF2-40B4-BE49-F238E27FC236}">
                  <a16:creationId xmlns:a16="http://schemas.microsoft.com/office/drawing/2014/main" id="{91DEE045-3FBA-4104-92D6-3C92E6E47E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" y="2076"/>
              <a:ext cx="117" cy="0"/>
            </a:xfrm>
            <a:prstGeom prst="line">
              <a:avLst/>
            </a:prstGeom>
            <a:noFill/>
            <a:ln w="9525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28">
              <a:extLst>
                <a:ext uri="{FF2B5EF4-FFF2-40B4-BE49-F238E27FC236}">
                  <a16:creationId xmlns:a16="http://schemas.microsoft.com/office/drawing/2014/main" id="{9C06250F-5608-49A7-B1D4-768F205ED8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" y="1983"/>
              <a:ext cx="0" cy="93"/>
            </a:xfrm>
            <a:prstGeom prst="line">
              <a:avLst/>
            </a:prstGeom>
            <a:noFill/>
            <a:ln w="9525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5664C770-E1CF-483F-939A-05885784AE54}"/>
              </a:ext>
            </a:extLst>
          </p:cNvPr>
          <p:cNvCxnSpPr/>
          <p:nvPr/>
        </p:nvCxnSpPr>
        <p:spPr>
          <a:xfrm>
            <a:off x="1132609" y="1849582"/>
            <a:ext cx="802554" cy="696191"/>
          </a:xfrm>
          <a:prstGeom prst="bentConnector3">
            <a:avLst>
              <a:gd name="adj1" fmla="val 2095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0" name="Connector: Elbow 99">
            <a:extLst>
              <a:ext uri="{FF2B5EF4-FFF2-40B4-BE49-F238E27FC236}">
                <a16:creationId xmlns:a16="http://schemas.microsoft.com/office/drawing/2014/main" id="{D92395F1-1A05-4B2C-9D83-92014748974A}"/>
              </a:ext>
            </a:extLst>
          </p:cNvPr>
          <p:cNvCxnSpPr/>
          <p:nvPr/>
        </p:nvCxnSpPr>
        <p:spPr>
          <a:xfrm>
            <a:off x="1039812" y="4349927"/>
            <a:ext cx="802554" cy="696191"/>
          </a:xfrm>
          <a:prstGeom prst="bentConnector3">
            <a:avLst>
              <a:gd name="adj1" fmla="val 2095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F11E31-9390-46FE-BAC8-3207B4770E13}"/>
              </a:ext>
            </a:extLst>
          </p:cNvPr>
          <p:cNvSpPr txBox="1"/>
          <p:nvPr/>
        </p:nvSpPr>
        <p:spPr>
          <a:xfrm>
            <a:off x="6096000" y="6282762"/>
            <a:ext cx="451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 CTS Global 3x5 Why, GF-</a:t>
            </a:r>
            <a:r>
              <a:rPr lang="en-US" dirty="0" err="1">
                <a:solidFill>
                  <a:srgbClr val="FF0000"/>
                </a:solidFill>
              </a:rPr>
              <a:t>xyz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141" name="Line 1">
            <a:extLst>
              <a:ext uri="{FF2B5EF4-FFF2-40B4-BE49-F238E27FC236}">
                <a16:creationId xmlns:a16="http://schemas.microsoft.com/office/drawing/2014/main" id="{763FBF6B-BCAD-4DA2-82AC-74E0ECDCC61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763" y="22225"/>
            <a:ext cx="579437" cy="25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725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</a:rPr>
              <a:t>Please add details to next slide which explains your efforts and results to reproduce the failure mode.</a:t>
            </a:r>
          </a:p>
          <a:p>
            <a:r>
              <a:rPr lang="en-US" altLang="zh-CN" dirty="0">
                <a:ea typeface="宋体" panose="02010600030101010101" pitchFamily="2" charset="-122"/>
              </a:rPr>
              <a:t>Evidence that you have found the true root cause is that you can turn on and off a problem. 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</a:rPr>
              <a:t>Example 1: You change parameter X and you can make dimension Y move outside the tolerance. When you change back parameter X – the dimension Y moves back within specification again.</a:t>
            </a:r>
          </a:p>
          <a:p>
            <a:pPr lvl="1"/>
            <a:r>
              <a:rPr lang="en-US" altLang="zh-CN" dirty="0">
                <a:ea typeface="宋体" panose="02010600030101010101" pitchFamily="2" charset="-122"/>
              </a:rPr>
              <a:t>Example 2: You change a force on a pressing operation and the strength moves outside specification. When the force is changed back, the strength the moves back inside specification again.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1B393E5-9DEC-4033-B3F3-AAEC92937D92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D4 – Root Cause Analysis – Reproduction of Failure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4430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56"/>
          <p:cNvGraphicFramePr>
            <a:graphicFrameLocks noGrp="1"/>
          </p:cNvGraphicFramePr>
          <p:nvPr>
            <p:ph idx="1"/>
          </p:nvPr>
        </p:nvGraphicFramePr>
        <p:xfrm>
          <a:off x="640080" y="1097280"/>
          <a:ext cx="10661072" cy="4959929"/>
        </p:xfrm>
        <a:graphic>
          <a:graphicData uri="http://schemas.openxmlformats.org/drawingml/2006/table">
            <a:tbl>
              <a:tblPr/>
              <a:tblGrid>
                <a:gridCol w="3510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5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5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5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Root Cause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(From previous pages)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Efforts and Data that Supports/Proves the Root Cause</a:t>
                      </a:r>
                      <a:b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</a:b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(Example: turn on/off)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6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Occurrence Cause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7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Detection Cause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itle 3">
            <a:extLst>
              <a:ext uri="{FF2B5EF4-FFF2-40B4-BE49-F238E27FC236}">
                <a16:creationId xmlns:a16="http://schemas.microsoft.com/office/drawing/2014/main" id="{7EA2C00C-FAB0-426D-93DC-876E1A762EF2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D4 – Root Cause Analysis – Verification of Root Cause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1781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52"/>
          <p:cNvGraphicFramePr>
            <a:graphicFrameLocks noGrp="1"/>
          </p:cNvGraphicFramePr>
          <p:nvPr>
            <p:ph idx="1"/>
          </p:nvPr>
        </p:nvGraphicFramePr>
        <p:xfrm>
          <a:off x="640080" y="1097280"/>
          <a:ext cx="10613572" cy="4896959"/>
        </p:xfrm>
        <a:graphic>
          <a:graphicData uri="http://schemas.openxmlformats.org/drawingml/2006/table">
            <a:tbl>
              <a:tblPr/>
              <a:tblGrid>
                <a:gridCol w="3497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5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2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Corrective Action(s)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Completion Date of </a:t>
                      </a:r>
                      <a:b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</a:b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Corrective 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Occurrence Cause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Detection Cause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713029" y="4735286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itle 3">
            <a:extLst>
              <a:ext uri="{FF2B5EF4-FFF2-40B4-BE49-F238E27FC236}">
                <a16:creationId xmlns:a16="http://schemas.microsoft.com/office/drawing/2014/main" id="{E3969E9F-1229-4FEA-BC9D-7E45916816EA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D5 – Choose &amp; Implement Corrective Actions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079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55"/>
          <p:cNvGraphicFramePr>
            <a:graphicFrameLocks noGrp="1"/>
          </p:cNvGraphicFramePr>
          <p:nvPr>
            <p:ph idx="1"/>
          </p:nvPr>
        </p:nvGraphicFramePr>
        <p:xfrm>
          <a:off x="314733" y="2264654"/>
          <a:ext cx="10570181" cy="2973166"/>
        </p:xfrm>
        <a:graphic>
          <a:graphicData uri="http://schemas.openxmlformats.org/drawingml/2006/table">
            <a:tbl>
              <a:tblPr/>
              <a:tblGrid>
                <a:gridCol w="1155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9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74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Affected Part Number(s)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1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Corrective action implementation date*: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5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Quantities Affected </a:t>
                      </a:r>
                    </a:p>
                  </a:txBody>
                  <a:tcPr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Quantity inspected</a:t>
                      </a:r>
                      <a:endParaRPr kumimoji="0" lang="en-US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Quantity of Rejects found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1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Inspection Method Used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40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(Gage R&amp;R, Kappa Score or Validation method)</a:t>
                      </a:r>
                      <a:endParaRPr kumimoji="0" lang="en-US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1546833" y="1370846"/>
            <a:ext cx="85328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33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zh-CN" sz="3600" dirty="0">
                <a:ea typeface="宋体" panose="02010600030101010101" pitchFamily="2" charset="-122"/>
              </a:rPr>
              <a:t>Confirm the problem is eliminated!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59755188-3542-48EA-A8D3-D2859891AB0B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D6 – Effectiveness of Corrective Actions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42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3584" y="4356912"/>
            <a:ext cx="10412866" cy="2209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Systemic Root Cause Analysis</a:t>
            </a:r>
          </a:p>
          <a:p>
            <a:pPr lvl="1" eaLnBrk="1" hangingPunct="1"/>
            <a:r>
              <a:rPr lang="en-US" altLang="zh-CN" sz="1600" dirty="0">
                <a:ea typeface="宋体" panose="02010600030101010101" pitchFamily="2" charset="-122"/>
              </a:rPr>
              <a:t>Please answer the following-</a:t>
            </a:r>
          </a:p>
          <a:p>
            <a:pPr lvl="2"/>
            <a:r>
              <a:rPr lang="en-US" altLang="zh-CN" sz="1400" dirty="0">
                <a:ea typeface="宋体" panose="02010600030101010101" pitchFamily="2" charset="-122"/>
              </a:rPr>
              <a:t>Why did the planning of the business process not predict (e.g. PFMEA/ risk analysis) the problem? </a:t>
            </a:r>
          </a:p>
          <a:p>
            <a:pPr lvl="2" eaLnBrk="1" hangingPunct="1"/>
            <a:r>
              <a:rPr lang="en-US" altLang="zh-CN" sz="1400" dirty="0">
                <a:ea typeface="宋体" panose="02010600030101010101" pitchFamily="2" charset="-122"/>
              </a:rPr>
              <a:t>Why did the business process (process and product development/ validation) not prevent the problem?</a:t>
            </a:r>
          </a:p>
          <a:p>
            <a:pPr lvl="2" eaLnBrk="1" hangingPunct="1"/>
            <a:r>
              <a:rPr lang="en-US" altLang="zh-CN" sz="1400" dirty="0">
                <a:ea typeface="宋体" panose="02010600030101010101" pitchFamily="2" charset="-122"/>
              </a:rPr>
              <a:t>Why did the business process (e.g. process control plan/ sensors/ </a:t>
            </a:r>
            <a:r>
              <a:rPr lang="en-US" altLang="zh-CN" sz="1400" dirty="0" err="1">
                <a:ea typeface="宋体" panose="02010600030101010101" pitchFamily="2" charset="-122"/>
              </a:rPr>
              <a:t>poka</a:t>
            </a:r>
            <a:r>
              <a:rPr lang="en-US" altLang="zh-CN" sz="1400" dirty="0">
                <a:ea typeface="宋体" panose="02010600030101010101" pitchFamily="2" charset="-122"/>
              </a:rPr>
              <a:t> yoke) not protect the customer (or next operation)?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CN" sz="1600" dirty="0">
              <a:ea typeface="宋体" panose="02010600030101010101" pitchFamily="2" charset="-12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CN" sz="1600" dirty="0">
              <a:ea typeface="宋体" panose="02010600030101010101" pitchFamily="2" charset="-122"/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539E1821-E227-4181-9DE4-90CFF2B8EBC4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D7 – Prevent Reoccurrence – Systemic 5 Why</a:t>
            </a:r>
            <a:endParaRPr lang="en-US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8A4798-6D18-4CF6-BA8A-634AD3154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38888"/>
              </p:ext>
            </p:extLst>
          </p:nvPr>
        </p:nvGraphicFramePr>
        <p:xfrm>
          <a:off x="336524" y="1453407"/>
          <a:ext cx="10990577" cy="2726540"/>
        </p:xfrm>
        <a:graphic>
          <a:graphicData uri="http://schemas.openxmlformats.org/drawingml/2006/table">
            <a:tbl>
              <a:tblPr/>
              <a:tblGrid>
                <a:gridCol w="1484768">
                  <a:extLst>
                    <a:ext uri="{9D8B030D-6E8A-4147-A177-3AD203B41FA5}">
                      <a16:colId xmlns:a16="http://schemas.microsoft.com/office/drawing/2014/main" val="3710245671"/>
                    </a:ext>
                  </a:extLst>
                </a:gridCol>
                <a:gridCol w="86701">
                  <a:extLst>
                    <a:ext uri="{9D8B030D-6E8A-4147-A177-3AD203B41FA5}">
                      <a16:colId xmlns:a16="http://schemas.microsoft.com/office/drawing/2014/main" val="1439537664"/>
                    </a:ext>
                  </a:extLst>
                </a:gridCol>
                <a:gridCol w="86701">
                  <a:extLst>
                    <a:ext uri="{9D8B030D-6E8A-4147-A177-3AD203B41FA5}">
                      <a16:colId xmlns:a16="http://schemas.microsoft.com/office/drawing/2014/main" val="3524980921"/>
                    </a:ext>
                  </a:extLst>
                </a:gridCol>
                <a:gridCol w="1473930">
                  <a:extLst>
                    <a:ext uri="{9D8B030D-6E8A-4147-A177-3AD203B41FA5}">
                      <a16:colId xmlns:a16="http://schemas.microsoft.com/office/drawing/2014/main" val="3493944122"/>
                    </a:ext>
                  </a:extLst>
                </a:gridCol>
                <a:gridCol w="44480">
                  <a:extLst>
                    <a:ext uri="{9D8B030D-6E8A-4147-A177-3AD203B41FA5}">
                      <a16:colId xmlns:a16="http://schemas.microsoft.com/office/drawing/2014/main" val="3535731911"/>
                    </a:ext>
                  </a:extLst>
                </a:gridCol>
                <a:gridCol w="1473930">
                  <a:extLst>
                    <a:ext uri="{9D8B030D-6E8A-4147-A177-3AD203B41FA5}">
                      <a16:colId xmlns:a16="http://schemas.microsoft.com/office/drawing/2014/main" val="1888669524"/>
                    </a:ext>
                  </a:extLst>
                </a:gridCol>
                <a:gridCol w="86701">
                  <a:extLst>
                    <a:ext uri="{9D8B030D-6E8A-4147-A177-3AD203B41FA5}">
                      <a16:colId xmlns:a16="http://schemas.microsoft.com/office/drawing/2014/main" val="3036027718"/>
                    </a:ext>
                  </a:extLst>
                </a:gridCol>
                <a:gridCol w="1473930">
                  <a:extLst>
                    <a:ext uri="{9D8B030D-6E8A-4147-A177-3AD203B41FA5}">
                      <a16:colId xmlns:a16="http://schemas.microsoft.com/office/drawing/2014/main" val="4098674689"/>
                    </a:ext>
                  </a:extLst>
                </a:gridCol>
                <a:gridCol w="65027">
                  <a:extLst>
                    <a:ext uri="{9D8B030D-6E8A-4147-A177-3AD203B41FA5}">
                      <a16:colId xmlns:a16="http://schemas.microsoft.com/office/drawing/2014/main" val="2492447053"/>
                    </a:ext>
                  </a:extLst>
                </a:gridCol>
                <a:gridCol w="1473930">
                  <a:extLst>
                    <a:ext uri="{9D8B030D-6E8A-4147-A177-3AD203B41FA5}">
                      <a16:colId xmlns:a16="http://schemas.microsoft.com/office/drawing/2014/main" val="3034536096"/>
                    </a:ext>
                  </a:extLst>
                </a:gridCol>
                <a:gridCol w="65027">
                  <a:extLst>
                    <a:ext uri="{9D8B030D-6E8A-4147-A177-3AD203B41FA5}">
                      <a16:colId xmlns:a16="http://schemas.microsoft.com/office/drawing/2014/main" val="3508990049"/>
                    </a:ext>
                  </a:extLst>
                </a:gridCol>
                <a:gridCol w="1473930">
                  <a:extLst>
                    <a:ext uri="{9D8B030D-6E8A-4147-A177-3AD203B41FA5}">
                      <a16:colId xmlns:a16="http://schemas.microsoft.com/office/drawing/2014/main" val="272431267"/>
                    </a:ext>
                  </a:extLst>
                </a:gridCol>
                <a:gridCol w="75864">
                  <a:extLst>
                    <a:ext uri="{9D8B030D-6E8A-4147-A177-3AD203B41FA5}">
                      <a16:colId xmlns:a16="http://schemas.microsoft.com/office/drawing/2014/main" val="3656848603"/>
                    </a:ext>
                  </a:extLst>
                </a:gridCol>
                <a:gridCol w="75864">
                  <a:extLst>
                    <a:ext uri="{9D8B030D-6E8A-4147-A177-3AD203B41FA5}">
                      <a16:colId xmlns:a16="http://schemas.microsoft.com/office/drawing/2014/main" val="3619370597"/>
                    </a:ext>
                  </a:extLst>
                </a:gridCol>
                <a:gridCol w="1473930">
                  <a:extLst>
                    <a:ext uri="{9D8B030D-6E8A-4147-A177-3AD203B41FA5}">
                      <a16:colId xmlns:a16="http://schemas.microsoft.com/office/drawing/2014/main" val="3820040631"/>
                    </a:ext>
                  </a:extLst>
                </a:gridCol>
                <a:gridCol w="75864">
                  <a:extLst>
                    <a:ext uri="{9D8B030D-6E8A-4147-A177-3AD203B41FA5}">
                      <a16:colId xmlns:a16="http://schemas.microsoft.com/office/drawing/2014/main" val="247925482"/>
                    </a:ext>
                  </a:extLst>
                </a:gridCol>
              </a:tblGrid>
              <a:tr h="51157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Non-Conformity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5 Why Analysis</a:t>
                      </a:r>
                    </a:p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Root cause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661490"/>
                  </a:ext>
                </a:extLst>
              </a:tr>
              <a:tr h="357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Problem Definition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94964"/>
                  </a:ext>
                </a:extLst>
              </a:tr>
              <a:tr h="17682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972035"/>
                  </a:ext>
                </a:extLst>
              </a:tr>
              <a:tr h="3929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Use this section to determine the systemic root cause</a:t>
                      </a:r>
                    </a:p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550618"/>
                  </a:ext>
                </a:extLst>
              </a:tr>
              <a:tr h="258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Why ?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59613"/>
                  </a:ext>
                </a:extLst>
              </a:tr>
              <a:tr h="10291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SYSTEMIC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42112"/>
                  </a:ext>
                </a:extLst>
              </a:tr>
            </a:tbl>
          </a:graphicData>
        </a:graphic>
      </p:graphicFrame>
      <p:sp>
        <p:nvSpPr>
          <p:cNvPr id="29" name="Line 6">
            <a:extLst>
              <a:ext uri="{FF2B5EF4-FFF2-40B4-BE49-F238E27FC236}">
                <a16:creationId xmlns:a16="http://schemas.microsoft.com/office/drawing/2014/main" id="{5FB97878-A53E-40D8-B332-8B820D3129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9500" y="13165138"/>
            <a:ext cx="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F2C08F9B-9B39-44EA-AB04-7BD13E2DD9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7375" y="13271500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0">
            <a:extLst>
              <a:ext uri="{FF2B5EF4-FFF2-40B4-BE49-F238E27FC236}">
                <a16:creationId xmlns:a16="http://schemas.microsoft.com/office/drawing/2014/main" id="{92D42F07-57CF-4B46-8F3E-31C7A4E3A0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2863" y="13279438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95F205F7-A16F-4CF3-84D4-3C548554FF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37600" y="13271500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2">
            <a:extLst>
              <a:ext uri="{FF2B5EF4-FFF2-40B4-BE49-F238E27FC236}">
                <a16:creationId xmlns:a16="http://schemas.microsoft.com/office/drawing/2014/main" id="{4354EE05-A585-4DFA-93E1-4145F7DF5A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3913" y="13279438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3">
            <a:extLst>
              <a:ext uri="{FF2B5EF4-FFF2-40B4-BE49-F238E27FC236}">
                <a16:creationId xmlns:a16="http://schemas.microsoft.com/office/drawing/2014/main" id="{C9A3921D-4C09-4AA4-8755-88AC716369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509250" y="13309600"/>
            <a:ext cx="457200" cy="0"/>
          </a:xfrm>
          <a:prstGeom prst="line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32F8860-2606-4911-95F2-FC7947C2C171}"/>
              </a:ext>
            </a:extLst>
          </p:cNvPr>
          <p:cNvGrpSpPr/>
          <p:nvPr/>
        </p:nvGrpSpPr>
        <p:grpSpPr>
          <a:xfrm>
            <a:off x="479425" y="2797175"/>
            <a:ext cx="0" cy="0"/>
            <a:chOff x="479425" y="2797175"/>
            <a:chExt cx="0" cy="0"/>
          </a:xfrm>
        </p:grpSpPr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2F571D5C-D544-45EC-8C7D-3C39A85DD4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" y="2076"/>
              <a:ext cx="117" cy="0"/>
            </a:xfrm>
            <a:prstGeom prst="line">
              <a:avLst/>
            </a:prstGeom>
            <a:noFill/>
            <a:ln w="9525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41938FBA-231B-436C-BBFF-AB3E2CEF60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" y="1983"/>
              <a:ext cx="0" cy="93"/>
            </a:xfrm>
            <a:prstGeom prst="line">
              <a:avLst/>
            </a:prstGeom>
            <a:noFill/>
            <a:ln w="9525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C78E0E75-F376-435F-978A-21018A90EE0A}"/>
              </a:ext>
            </a:extLst>
          </p:cNvPr>
          <p:cNvCxnSpPr/>
          <p:nvPr/>
        </p:nvCxnSpPr>
        <p:spPr>
          <a:xfrm>
            <a:off x="1007154" y="2608213"/>
            <a:ext cx="802554" cy="696191"/>
          </a:xfrm>
          <a:prstGeom prst="bentConnector3">
            <a:avLst>
              <a:gd name="adj1" fmla="val 2095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0048262-2BF7-468D-8132-C2D47B23AD7E}"/>
              </a:ext>
            </a:extLst>
          </p:cNvPr>
          <p:cNvSpPr txBox="1"/>
          <p:nvPr/>
        </p:nvSpPr>
        <p:spPr>
          <a:xfrm>
            <a:off x="6096000" y="6282762"/>
            <a:ext cx="451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 CTS Global 3x5 Why, GF-</a:t>
            </a:r>
            <a:r>
              <a:rPr lang="en-US" dirty="0" err="1">
                <a:solidFill>
                  <a:srgbClr val="FF0000"/>
                </a:solidFill>
              </a:rPr>
              <a:t>xyz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009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997909"/>
              </p:ext>
            </p:extLst>
          </p:nvPr>
        </p:nvGraphicFramePr>
        <p:xfrm>
          <a:off x="640080" y="1097280"/>
          <a:ext cx="10613572" cy="2985609"/>
        </p:xfrm>
        <a:graphic>
          <a:graphicData uri="http://schemas.openxmlformats.org/drawingml/2006/table">
            <a:tbl>
              <a:tblPr/>
              <a:tblGrid>
                <a:gridCol w="3497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5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2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Corrective Action(s)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Completion Date of </a:t>
                      </a:r>
                      <a:b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</a:b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Corrective 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Systemic Cause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713029" y="4735286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itle 3">
            <a:extLst>
              <a:ext uri="{FF2B5EF4-FFF2-40B4-BE49-F238E27FC236}">
                <a16:creationId xmlns:a16="http://schemas.microsoft.com/office/drawing/2014/main" id="{E3969E9F-1229-4FEA-BC9D-7E45916816EA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D7 – Implement Systemic Corrective Actions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876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442039"/>
              </p:ext>
            </p:extLst>
          </p:nvPr>
        </p:nvGraphicFramePr>
        <p:xfrm>
          <a:off x="507206" y="1410134"/>
          <a:ext cx="11216707" cy="2970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2785">
                  <a:extLst>
                    <a:ext uri="{9D8B030D-6E8A-4147-A177-3AD203B41FA5}">
                      <a16:colId xmlns:a16="http://schemas.microsoft.com/office/drawing/2014/main" val="1088979612"/>
                    </a:ext>
                  </a:extLst>
                </a:gridCol>
                <a:gridCol w="2895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9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7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084">
                <a:tc>
                  <a:txBody>
                    <a:bodyPr/>
                    <a:lstStyle/>
                    <a:p>
                      <a:r>
                        <a:rPr lang="en-US" dirty="0"/>
                        <a:t>CTS RA#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 Corrective actions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List Similar Areas for Lessons Learned/ Read Across</a:t>
                      </a:r>
                    </a:p>
                    <a:p>
                      <a:pPr algn="ctr"/>
                      <a:r>
                        <a:rPr lang="en-US" altLang="zh-CN" sz="1800" dirty="0">
                          <a:ea typeface="宋体" panose="02010600030101010101" pitchFamily="2" charset="-122"/>
                        </a:rPr>
                        <a:t>(Processes, Products, Machines etc..)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RA#xyz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Process </a:t>
                      </a:r>
                      <a:r>
                        <a:rPr lang="en-US" dirty="0"/>
                        <a:t>/ Area / Sister 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 (or 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Owner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 (or 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 (or 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 (or 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 (or 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Action</a:t>
                      </a:r>
                      <a:r>
                        <a:rPr lang="en-US" baseline="0" dirty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 (or 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itle 3">
            <a:extLst>
              <a:ext uri="{FF2B5EF4-FFF2-40B4-BE49-F238E27FC236}">
                <a16:creationId xmlns:a16="http://schemas.microsoft.com/office/drawing/2014/main" id="{17B19800-5C0A-4C21-A585-99F0308797E8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D7 – Prevent Reoccurrence – Read Across</a:t>
            </a:r>
            <a:endParaRPr lang="en-US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13E164-0525-4502-9CAB-8176FFA8B63C}"/>
              </a:ext>
            </a:extLst>
          </p:cNvPr>
          <p:cNvSpPr txBox="1"/>
          <p:nvPr/>
        </p:nvSpPr>
        <p:spPr>
          <a:xfrm>
            <a:off x="4256314" y="6282762"/>
            <a:ext cx="6356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 CTS Lesson Learned/Read Across, GP-055</a:t>
            </a:r>
          </a:p>
        </p:txBody>
      </p:sp>
    </p:spTree>
    <p:extLst>
      <p:ext uri="{BB962C8B-B14F-4D97-AF65-F5344CB8AC3E}">
        <p14:creationId xmlns:p14="http://schemas.microsoft.com/office/powerpoint/2010/main" val="3482921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4443" y="1533780"/>
            <a:ext cx="5309583" cy="2288920"/>
          </a:xfrm>
          <a:prstGeom prst="rect">
            <a:avLst/>
          </a:prstGeom>
          <a:noFill/>
          <a:ln w="28575">
            <a:solidFill>
              <a:srgbClr val="005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64443" y="2470999"/>
            <a:ext cx="47935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 b="1" dirty="0">
                <a:ea typeface="宋体" panose="02010600030101010101" pitchFamily="2" charset="-122"/>
              </a:rPr>
              <a:t>Screen shot of PFMEA before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64443" y="3881010"/>
            <a:ext cx="5309583" cy="2308378"/>
          </a:xfrm>
          <a:prstGeom prst="rect">
            <a:avLst/>
          </a:prstGeom>
          <a:noFill/>
          <a:ln w="28575">
            <a:solidFill>
              <a:srgbClr val="005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36524" y="4610100"/>
            <a:ext cx="48634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 b="1" dirty="0">
                <a:ea typeface="宋体" panose="02010600030101010101" pitchFamily="2" charset="-122"/>
              </a:rPr>
              <a:t>Screen shot of PFMEA after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33BD3DAB-8631-4DEC-833A-B34AB2D94DB3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D7 – Prevent Reoccurrence – PFMEA Update</a:t>
            </a:r>
            <a:endParaRPr lang="en-US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B974F6-F5AB-462E-B811-D1DB1FB563C7}"/>
              </a:ext>
            </a:extLst>
          </p:cNvPr>
          <p:cNvSpPr/>
          <p:nvPr/>
        </p:nvSpPr>
        <p:spPr>
          <a:xfrm>
            <a:off x="5974643" y="1515274"/>
            <a:ext cx="5309583" cy="2288920"/>
          </a:xfrm>
          <a:prstGeom prst="rect">
            <a:avLst/>
          </a:prstGeom>
          <a:noFill/>
          <a:ln w="28575">
            <a:solidFill>
              <a:srgbClr val="005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81F90D1F-0C71-4A60-8D74-43C6B0559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643" y="2508963"/>
            <a:ext cx="47935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 b="1" dirty="0">
                <a:ea typeface="宋体" panose="02010600030101010101" pitchFamily="2" charset="-122"/>
              </a:rPr>
              <a:t>Screen shot of Control Plan before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9D0764-D48A-4199-91C6-954F4E3B62FA}"/>
              </a:ext>
            </a:extLst>
          </p:cNvPr>
          <p:cNvSpPr/>
          <p:nvPr/>
        </p:nvSpPr>
        <p:spPr>
          <a:xfrm>
            <a:off x="5974642" y="3900868"/>
            <a:ext cx="5309583" cy="2288920"/>
          </a:xfrm>
          <a:prstGeom prst="rect">
            <a:avLst/>
          </a:prstGeom>
          <a:noFill/>
          <a:ln w="28575">
            <a:solidFill>
              <a:srgbClr val="005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A0E148A6-99FD-4F5C-9B1F-B6D4744E2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779377"/>
            <a:ext cx="47935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 b="1" dirty="0">
                <a:ea typeface="宋体" panose="02010600030101010101" pitchFamily="2" charset="-122"/>
              </a:rPr>
              <a:t>Screen shot of Control Plan after</a:t>
            </a:r>
          </a:p>
        </p:txBody>
      </p:sp>
    </p:spTree>
    <p:extLst>
      <p:ext uri="{BB962C8B-B14F-4D97-AF65-F5344CB8AC3E}">
        <p14:creationId xmlns:p14="http://schemas.microsoft.com/office/powerpoint/2010/main" val="768804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73"/>
          <p:cNvGraphicFramePr>
            <a:graphicFrameLocks noGrp="1"/>
          </p:cNvGraphicFramePr>
          <p:nvPr>
            <p:ph sz="half" idx="4294967295"/>
          </p:nvPr>
        </p:nvGraphicFramePr>
        <p:xfrm>
          <a:off x="705558" y="1233318"/>
          <a:ext cx="10792175" cy="4810128"/>
        </p:xfrm>
        <a:graphic>
          <a:graphicData uri="http://schemas.openxmlformats.org/drawingml/2006/table">
            <a:tbl>
              <a:tblPr/>
              <a:tblGrid>
                <a:gridCol w="2158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6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8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Roles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Phone #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E-mail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Position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Leader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en-US" altLang="zh-CN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Member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Member 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Member 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Member 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Member 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Member 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Member 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8D Team Member 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479800" y="6214446"/>
            <a:ext cx="4532489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000" dirty="0">
                <a:solidFill>
                  <a:schemeClr val="bg1"/>
                </a:solidFill>
                <a:ea typeface="宋体" panose="02010600030101010101" pitchFamily="2" charset="-122"/>
              </a:rPr>
              <a:t>Members should include all appropriate groups – Cross Functional Team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C3DD756-104C-48AA-8CCD-246CD92FF69E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D1 – Form a Team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1272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50333" y="1434095"/>
            <a:ext cx="11178000" cy="4625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9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04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2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28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70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00" dirty="0">
                <a:solidFill>
                  <a:schemeClr val="tx1"/>
                </a:solidFill>
                <a:ea typeface="宋体" panose="02010600030101010101" pitchFamily="2" charset="-122"/>
              </a:rPr>
              <a:t>How was the team’s success/lessons shared?:</a:t>
            </a:r>
          </a:p>
          <a:p>
            <a:r>
              <a:rPr lang="en-US" altLang="zh-CN" sz="1600" dirty="0">
                <a:solidFill>
                  <a:schemeClr val="tx1"/>
                </a:solidFill>
                <a:ea typeface="宋体" panose="02010600030101010101" pitchFamily="2" charset="-122"/>
              </a:rPr>
              <a:t>Has the 8D been stored properly in the CAR database?</a:t>
            </a:r>
          </a:p>
          <a:p>
            <a:r>
              <a:rPr lang="en-US" sz="1600" dirty="0">
                <a:solidFill>
                  <a:schemeClr val="tx1"/>
                </a:solidFill>
              </a:rPr>
              <a:t>Methods you should consider to use to congratulate the team may include the following: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Closing team meeting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Management reviews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Individual letters / Newsletters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Special awards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Congratulating members during work area or facility meetings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6D5716D-50AB-45F9-8401-2AD325EE68CF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D8 – Congratulate Team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9314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4443" y="1533780"/>
            <a:ext cx="5271913" cy="22889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197600" y="3889541"/>
            <a:ext cx="5302956" cy="221201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34950" indent="-2349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25000"/>
            </a:pPr>
            <a:r>
              <a:rPr lang="en-US" altLang="zh-CN" sz="1600" b="1" dirty="0">
                <a:ea typeface="宋体" panose="02010600030101010101" pitchFamily="2" charset="-122"/>
              </a:rPr>
              <a:t>Description of Desired Condition:</a:t>
            </a:r>
            <a:endParaRPr lang="en-US" altLang="zh-CN" sz="1400" b="1" dirty="0">
              <a:ea typeface="宋体" panose="02010600030101010101" pitchFamily="2" charset="-122"/>
            </a:endParaRP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64443" y="3889541"/>
            <a:ext cx="5271913" cy="221201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34950" indent="-2349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25000"/>
            </a:pPr>
            <a:r>
              <a:rPr lang="en-US" altLang="zh-CN" sz="1600" b="1" dirty="0">
                <a:ea typeface="宋体" panose="02010600030101010101" pitchFamily="2" charset="-122"/>
              </a:rPr>
              <a:t>Description of Actual Condition:</a:t>
            </a:r>
          </a:p>
          <a:p>
            <a:pPr marL="285750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zh-CN" sz="1400" dirty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98022" y="2376123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 b="1" dirty="0">
                <a:solidFill>
                  <a:schemeClr val="bg1"/>
                </a:solidFill>
                <a:ea typeface="宋体" panose="02010600030101010101" pitchFamily="2" charset="-122"/>
              </a:rPr>
              <a:t>Picture of Actual Condition: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7629878" y="3309317"/>
            <a:ext cx="2819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chemeClr val="bg1"/>
                </a:solidFill>
                <a:ea typeface="宋体" panose="02010600030101010101" pitchFamily="2" charset="-122"/>
              </a:rPr>
              <a:t>CTS Requirement is:</a:t>
            </a:r>
          </a:p>
        </p:txBody>
      </p:sp>
      <p:sp>
        <p:nvSpPr>
          <p:cNvPr id="2" name="Rectangle 1"/>
          <p:cNvSpPr/>
          <p:nvPr/>
        </p:nvSpPr>
        <p:spPr>
          <a:xfrm>
            <a:off x="6197600" y="1514322"/>
            <a:ext cx="5302956" cy="230837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7477478" y="2375711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 b="1" dirty="0">
                <a:solidFill>
                  <a:schemeClr val="bg1"/>
                </a:solidFill>
                <a:ea typeface="宋体" panose="02010600030101010101" pitchFamily="2" charset="-122"/>
              </a:rPr>
              <a:t>Picture of CTS Requirement: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6A44A6FA-24C6-467D-A970-3877FC45D194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ts val="26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D2 – </a:t>
            </a:r>
            <a:r>
              <a:rPr lang="en-US" altLang="zh-CN" sz="2400" b="1" dirty="0">
                <a:ea typeface="宋体" panose="02010600030101010101" pitchFamily="2" charset="-122"/>
              </a:rPr>
              <a:t>Describe the Problem – Contrast of Actual and Desired Conditions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036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373920" y="1378113"/>
            <a:ext cx="5502813" cy="467645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b="1" dirty="0">
                <a:solidFill>
                  <a:srgbClr val="005496"/>
                </a:solidFill>
              </a:rPr>
              <a:t>Who?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Identify CTS location(s) this product ship to?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Have all CTS sites been notified?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Who identified the problem (supplier, CTS, CTS customer?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b="1" dirty="0">
                <a:solidFill>
                  <a:srgbClr val="005496"/>
                </a:solidFill>
              </a:rPr>
              <a:t>What?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What is the part description?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List CTS part number(s) affected?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What serial number(s)?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What cavity number(s)?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What - What lot numbers? Is this a repeat issue?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005496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496"/>
                </a:solidFill>
                <a:effectLst/>
                <a:uLnTx/>
                <a:uFillTx/>
                <a:ea typeface="+mn-ea"/>
                <a:cs typeface="+mn-cs"/>
              </a:rPr>
              <a:t>When?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Was this part launched in the past 180 days?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Was this part involved with an engineering change in the past 180 days?Any process deviations identified (machine mods, maintenance, line interruptions etc.), during the suspect production run.</a:t>
            </a:r>
          </a:p>
          <a:p>
            <a:pPr marL="171450" marR="0" lvl="0" indent="-171450" fontAlgn="auto">
              <a:buClr>
                <a:srgbClr val="00549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When was last known good part made? (left book end)</a:t>
            </a:r>
          </a:p>
          <a:p>
            <a:pPr marL="171450" marR="0" lvl="0" indent="-171450" fontAlgn="auto">
              <a:buClr>
                <a:srgbClr val="00549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When was the problem identified? </a:t>
            </a:r>
          </a:p>
          <a:p>
            <a:pPr>
              <a:lnSpc>
                <a:spcPct val="100000"/>
              </a:lnSpc>
            </a:pPr>
            <a:br>
              <a:rPr lang="en-US" sz="1200" dirty="0"/>
            </a:br>
            <a:br>
              <a:rPr lang="en-US" sz="1200" dirty="0"/>
            </a:br>
            <a:br>
              <a:rPr lang="en-US" sz="1200" dirty="0"/>
            </a:b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sp>
        <p:nvSpPr>
          <p:cNvPr id="14" name="Content Placeholder 6"/>
          <p:cNvSpPr txBox="1">
            <a:spLocks/>
          </p:cNvSpPr>
          <p:nvPr/>
        </p:nvSpPr>
        <p:spPr>
          <a:xfrm>
            <a:off x="6142893" y="1314292"/>
            <a:ext cx="5802534" cy="480409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9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04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2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28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70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005496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5496"/>
                </a:solidFill>
                <a:effectLst/>
                <a:uLnTx/>
                <a:uFillTx/>
                <a:ea typeface="+mn-ea"/>
                <a:cs typeface="+mn-cs"/>
              </a:rPr>
              <a:t>Where?</a:t>
            </a:r>
          </a:p>
          <a:p>
            <a:pPr marL="171450" marR="0" lvl="0" indent="-171450" fontAlgn="auto">
              <a:lnSpc>
                <a:spcPct val="100000"/>
              </a:lnSpc>
              <a:spcBef>
                <a:spcPts val="0"/>
              </a:spcBef>
              <a:buClr>
                <a:srgbClr val="00549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Type of process where defect occurred (stamping, molding, assembly, etc.)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  <a:buClr>
                <a:srgbClr val="005496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5496"/>
                </a:solidFill>
                <a:effectLst/>
                <a:uLnTx/>
                <a:uFillTx/>
                <a:ea typeface="+mn-ea"/>
                <a:cs typeface="+mn-cs"/>
              </a:rPr>
              <a:t>Why?</a:t>
            </a:r>
          </a:p>
          <a:p>
            <a:pPr marL="171450" marR="0" lvl="0" indent="-171450" fontAlgn="auto">
              <a:lnSpc>
                <a:spcPct val="100000"/>
              </a:lnSpc>
              <a:spcBef>
                <a:spcPts val="0"/>
              </a:spcBef>
              <a:buClr>
                <a:srgbClr val="00549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Has containment checklist been initiated?</a:t>
            </a:r>
          </a:p>
          <a:p>
            <a:pPr marL="171450" marR="0" lvl="0" indent="-171450" fontAlgn="auto">
              <a:lnSpc>
                <a:spcPct val="100000"/>
              </a:lnSpc>
              <a:spcBef>
                <a:spcPts val="0"/>
              </a:spcBef>
              <a:buClr>
                <a:srgbClr val="00549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Is supplier quality alert in place for this issue? (including sub suppliers)</a:t>
            </a:r>
          </a:p>
          <a:p>
            <a:pPr marL="0" indent="0">
              <a:lnSpc>
                <a:spcPct val="100000"/>
              </a:lnSpc>
              <a:buClr>
                <a:srgbClr val="005496"/>
              </a:buClr>
              <a:buNone/>
              <a:defRPr/>
            </a:pPr>
            <a:r>
              <a:rPr lang="en-US" sz="1800" b="1" dirty="0">
                <a:solidFill>
                  <a:srgbClr val="005496"/>
                </a:solidFill>
              </a:rPr>
              <a:t>How?</a:t>
            </a:r>
          </a:p>
          <a:p>
            <a:pPr marL="171450" marR="0" lvl="0" indent="-171450" fontAlgn="auto">
              <a:lnSpc>
                <a:spcPct val="100000"/>
              </a:lnSpc>
              <a:spcBef>
                <a:spcPts val="0"/>
              </a:spcBef>
              <a:buClr>
                <a:srgbClr val="00549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chemeClr val="tx2"/>
                </a:solidFill>
              </a:rPr>
              <a:t>How big is the issue?</a:t>
            </a:r>
          </a:p>
          <a:p>
            <a:pPr marL="171450" marR="0" lvl="0" indent="-171450" fontAlgn="auto">
              <a:lnSpc>
                <a:spcPct val="100000"/>
              </a:lnSpc>
              <a:spcBef>
                <a:spcPts val="0"/>
              </a:spcBef>
              <a:buClr>
                <a:srgbClr val="00549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>
                <a:solidFill>
                  <a:schemeClr val="tx2"/>
                </a:solidFill>
              </a:rPr>
              <a:t>How severe </a:t>
            </a:r>
            <a:r>
              <a:rPr lang="en-US" sz="1200" dirty="0">
                <a:solidFill>
                  <a:schemeClr val="tx2"/>
                </a:solidFill>
              </a:rPr>
              <a:t>is the issue?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74C4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74C4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74C4F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194733" y="6446520"/>
            <a:ext cx="4532489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Note: Answer above list of questions to help understand the problem.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75F010B8-232E-4C7C-BB62-569513076B28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D2 – </a:t>
            </a:r>
            <a:r>
              <a:rPr lang="en-US" altLang="zh-CN" sz="2400" b="1" dirty="0">
                <a:ea typeface="宋体" panose="02010600030101010101" pitchFamily="2" charset="-122"/>
              </a:rPr>
              <a:t>Describe the Problem – Guiding Questions 5W + 1H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885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5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30847"/>
              </p:ext>
            </p:extLst>
          </p:nvPr>
        </p:nvGraphicFramePr>
        <p:xfrm>
          <a:off x="116733" y="969480"/>
          <a:ext cx="10594838" cy="5371014"/>
        </p:xfrm>
        <a:graphic>
          <a:graphicData uri="http://schemas.openxmlformats.org/drawingml/2006/table">
            <a:tbl>
              <a:tblPr/>
              <a:tblGrid>
                <a:gridCol w="56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3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662">
                  <a:extLst>
                    <a:ext uri="{9D8B030D-6E8A-4147-A177-3AD203B41FA5}">
                      <a16:colId xmlns:a16="http://schemas.microsoft.com/office/drawing/2014/main" val="1716173201"/>
                    </a:ext>
                  </a:extLst>
                </a:gridCol>
                <a:gridCol w="553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1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005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483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CTS NCM number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Total qty pcs affected: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74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Affected Part Numbers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21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Bookend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Start Date (Dirty Point):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Delivery note: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Stop Date (Clean Point):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Stop Date (Clean Point): 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Stop Date (Clean Point): 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3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Traceability Information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(Suspect serial numbers, lots, containers, etc.)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(Inventory locations)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8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Supplier (Including Sub-supplier)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CTS Plant(s) including component warehouse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CTS Customer(s) including Customer warehouse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81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Quantities Affected </a:t>
                      </a:r>
                    </a:p>
                  </a:txBody>
                  <a:tcPr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Quantity suspected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sv-S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(</a:t>
                      </a:r>
                      <a:r>
                        <a:rPr kumimoji="0" lang="sv-SE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Including</a:t>
                      </a:r>
                      <a:r>
                        <a:rPr kumimoji="0" lang="sv-S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 parts in transit)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sv-SE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8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Quantity contained</a:t>
                      </a: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188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Quantity Inspected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989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Quantity of Rejects found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81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Inspection Method Used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CN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40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MSA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(Gage R&amp;R, Kappa Score or Validation method)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2A1722A9-314F-43CA-A062-0E29FC7073F5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D3 – </a:t>
            </a:r>
            <a:r>
              <a:rPr lang="en-US" sz="2400" b="1" dirty="0"/>
              <a:t>Implement Containment Actions – Scope of Product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602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640081" y="1216025"/>
          <a:ext cx="9882894" cy="360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2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8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0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FF"/>
                          </a:solidFill>
                        </a:rPr>
                        <a:t>#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FF"/>
                          </a:solidFill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FF"/>
                          </a:solidFill>
                        </a:rPr>
                        <a:t>Person Responsible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FF"/>
                          </a:solidFill>
                        </a:rPr>
                        <a:t>Date Completed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40080" y="54700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Note: Supplier must ensure that the implemented containment actions does not cause other problems.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B619E563-02FC-4C25-B796-2AE88B3AB8C9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D3 – </a:t>
            </a:r>
            <a:r>
              <a:rPr lang="en-US" sz="2400" b="1" dirty="0"/>
              <a:t>Implement Containment Actions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9718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461799" y="3042467"/>
            <a:ext cx="3383280" cy="2740462"/>
          </a:xfrm>
          <a:ln>
            <a:solidFill>
              <a:schemeClr val="accent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Insert </a:t>
            </a:r>
            <a:r>
              <a:rPr lang="en-US" b="1" dirty="0"/>
              <a:t>box</a:t>
            </a:r>
            <a:r>
              <a:rPr lang="en-US" dirty="0"/>
              <a:t> marking </a:t>
            </a:r>
          </a:p>
          <a:p>
            <a:pPr marL="0" indent="0" algn="ctr">
              <a:buNone/>
            </a:pPr>
            <a:r>
              <a:rPr lang="en-US" dirty="0"/>
              <a:t>photo here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125563" y="1426351"/>
            <a:ext cx="7924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2000" b="1" dirty="0">
                <a:solidFill>
                  <a:schemeClr val="tx2"/>
                </a:solidFill>
                <a:ea typeface="宋体" panose="02010600030101010101" pitchFamily="2" charset="-122"/>
              </a:rPr>
              <a:t>Picture(s) of Certification Marking Method to Indicate Clean Point to your Customer (if applicable)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8277" y="2602637"/>
            <a:ext cx="3136621" cy="36509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5000"/>
              </a:lnSpc>
              <a:buClr>
                <a:schemeClr val="accent1"/>
              </a:buClr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Part marking</a:t>
            </a:r>
          </a:p>
        </p:txBody>
      </p:sp>
      <p:sp>
        <p:nvSpPr>
          <p:cNvPr id="20" name="Content Placeholder 1"/>
          <p:cNvSpPr txBox="1">
            <a:spLocks/>
          </p:cNvSpPr>
          <p:nvPr/>
        </p:nvSpPr>
        <p:spPr>
          <a:xfrm>
            <a:off x="621099" y="3042467"/>
            <a:ext cx="3383280" cy="27404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9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04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2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28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70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en-US" dirty="0"/>
              <a:t>Insert </a:t>
            </a:r>
            <a:r>
              <a:rPr lang="en-US" b="1" dirty="0"/>
              <a:t>part</a:t>
            </a:r>
            <a:r>
              <a:rPr lang="en-US" dirty="0"/>
              <a:t> marking 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dirty="0"/>
              <a:t>photo here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06847" y="2596751"/>
            <a:ext cx="3136621" cy="36509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5000"/>
              </a:lnSpc>
              <a:buClr>
                <a:schemeClr val="accent1"/>
              </a:buClr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Pallet marking</a:t>
            </a:r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8283518" y="3042467"/>
            <a:ext cx="3383280" cy="27404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9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04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2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28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708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−"/>
              <a:defRPr sz="1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en-US" dirty="0"/>
              <a:t>Insert </a:t>
            </a:r>
            <a:r>
              <a:rPr lang="en-US" b="1" dirty="0"/>
              <a:t>pallet</a:t>
            </a:r>
            <a:r>
              <a:rPr lang="en-US" dirty="0"/>
              <a:t> marking 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dirty="0"/>
              <a:t>photo here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41788" y="2602636"/>
            <a:ext cx="3136621" cy="36509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5000"/>
              </a:lnSpc>
              <a:buClr>
                <a:schemeClr val="accent1"/>
              </a:buClr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Box marking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2D84445B-DBBE-416C-B361-4105C268E1D7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D3 – </a:t>
            </a:r>
            <a:r>
              <a:rPr lang="en-US" sz="2400" b="1" dirty="0"/>
              <a:t>Implement Containment Actions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365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039091" y="1673225"/>
            <a:ext cx="8485909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600" dirty="0">
                <a:ea typeface="宋体" panose="02010600030101010101" pitchFamily="2" charset="-122"/>
              </a:rPr>
              <a:t>Must include the “Fishbone” and “Five Why for Occurrence and Detection” in the following slides . </a:t>
            </a:r>
          </a:p>
          <a:p>
            <a:pPr algn="ctr">
              <a:spcBef>
                <a:spcPct val="50000"/>
              </a:spcBef>
            </a:pPr>
            <a:r>
              <a:rPr lang="en-US" altLang="zh-CN" sz="3600" dirty="0">
                <a:ea typeface="宋体" panose="02010600030101010101" pitchFamily="2" charset="-122"/>
              </a:rPr>
              <a:t>(Systemic 5why comes later)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41BCCF0E-1136-43CC-B355-8F582C2AF182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D4 – Root Cause Analysis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5384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3"/>
          <p:cNvSpPr>
            <a:spLocks noChangeShapeType="1"/>
          </p:cNvSpPr>
          <p:nvPr/>
        </p:nvSpPr>
        <p:spPr bwMode="auto">
          <a:xfrm rot="-4462786" flipH="1" flipV="1">
            <a:off x="4114800" y="3962400"/>
            <a:ext cx="1981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rot="-4462786" flipH="1" flipV="1">
            <a:off x="6351588" y="3998913"/>
            <a:ext cx="1981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867400" y="37338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zh-CN" altLang="en-US" sz="120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019800" y="3886200"/>
            <a:ext cx="1295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zh-CN" altLang="en-US" sz="120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048000" y="12192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sz="1400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    </a:t>
            </a:r>
            <a:r>
              <a:rPr lang="en-US" altLang="zh-CN" sz="1400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Man 	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505200" y="1447800"/>
            <a:ext cx="838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029200" y="12192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Method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562600" y="1447800"/>
            <a:ext cx="9144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7696200" y="1447800"/>
            <a:ext cx="9144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4114800" y="51054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Machine</a:t>
            </a:r>
            <a:endParaRPr lang="zh-CN" altLang="en-US" sz="1400" dirty="0">
              <a:solidFill>
                <a:schemeClr val="accent1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7010400" y="1219200"/>
            <a:ext cx="1219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1400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Measurement</a:t>
            </a:r>
            <a:endParaRPr lang="zh-CN" altLang="en-US" sz="1400" dirty="0">
              <a:solidFill>
                <a:schemeClr val="accent1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6324600" y="51054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400" dirty="0">
                <a:solidFill>
                  <a:schemeClr val="accent1"/>
                </a:solidFill>
                <a:ea typeface="SimSun" panose="02010600030101010101" pitchFamily="2" charset="-122"/>
              </a:rPr>
              <a:t>Material</a:t>
            </a:r>
            <a:endParaRPr lang="zh-CN" altLang="en-US" sz="1400" dirty="0">
              <a:solidFill>
                <a:schemeClr val="accent1"/>
              </a:solidFill>
              <a:ea typeface="SimSun" panose="02010600030101010101" pitchFamily="2" charset="-122"/>
            </a:endParaRPr>
          </a:p>
        </p:txBody>
      </p:sp>
      <p:sp>
        <p:nvSpPr>
          <p:cNvPr id="20" name="AutoShape 35"/>
          <p:cNvSpPr>
            <a:spLocks noChangeArrowheads="1"/>
          </p:cNvSpPr>
          <p:nvPr/>
        </p:nvSpPr>
        <p:spPr bwMode="auto">
          <a:xfrm>
            <a:off x="3124200" y="3200400"/>
            <a:ext cx="6629400" cy="228600"/>
          </a:xfrm>
          <a:prstGeom prst="rightArrow">
            <a:avLst>
              <a:gd name="adj1" fmla="val 50000"/>
              <a:gd name="adj2" fmla="val 725000"/>
            </a:avLst>
          </a:pr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CN" altLang="en-US">
              <a:ea typeface="SimSun" panose="02010600030101010101" pitchFamily="2" charset="-122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9067800" y="240665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 b="1" dirty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Effect</a:t>
            </a:r>
          </a:p>
        </p:txBody>
      </p:sp>
      <p:sp>
        <p:nvSpPr>
          <p:cNvPr id="22" name="Rectangle 41"/>
          <p:cNvSpPr>
            <a:spLocks noChangeArrowheads="1"/>
          </p:cNvSpPr>
          <p:nvPr/>
        </p:nvSpPr>
        <p:spPr bwMode="auto">
          <a:xfrm>
            <a:off x="1828800" y="5638799"/>
            <a:ext cx="5029200" cy="46607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60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Note:  Circle the confirmed causes in red. </a:t>
            </a:r>
          </a:p>
          <a:p>
            <a:pPr algn="ctr"/>
            <a:endParaRPr lang="en-US" altLang="zh-CN" sz="16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1905000" y="1981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en-US" altLang="zh-CN" dirty="0"/>
          </a:p>
        </p:txBody>
      </p: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6308688" y="2362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25" name="Text Box 44"/>
          <p:cNvSpPr txBox="1">
            <a:spLocks noChangeArrowheads="1"/>
          </p:cNvSpPr>
          <p:nvPr/>
        </p:nvSpPr>
        <p:spPr bwMode="auto">
          <a:xfrm>
            <a:off x="2087544" y="2362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26" name="Text Box 45"/>
          <p:cNvSpPr txBox="1">
            <a:spLocks noChangeArrowheads="1"/>
          </p:cNvSpPr>
          <p:nvPr/>
        </p:nvSpPr>
        <p:spPr bwMode="auto">
          <a:xfrm>
            <a:off x="6116096" y="1981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3088192" y="4255453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28" name="Text Box 47"/>
          <p:cNvSpPr txBox="1">
            <a:spLocks noChangeArrowheads="1"/>
          </p:cNvSpPr>
          <p:nvPr/>
        </p:nvSpPr>
        <p:spPr bwMode="auto">
          <a:xfrm>
            <a:off x="5943600" y="1600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 dirty="0"/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4373544" y="2743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30" name="Text Box 49"/>
          <p:cNvSpPr txBox="1">
            <a:spLocks noChangeArrowheads="1"/>
          </p:cNvSpPr>
          <p:nvPr/>
        </p:nvSpPr>
        <p:spPr bwMode="auto">
          <a:xfrm>
            <a:off x="4175088" y="2362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3992544" y="1981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32" name="Text Box 51"/>
          <p:cNvSpPr txBox="1">
            <a:spLocks noChangeArrowheads="1"/>
          </p:cNvSpPr>
          <p:nvPr/>
        </p:nvSpPr>
        <p:spPr bwMode="auto">
          <a:xfrm>
            <a:off x="3810000" y="1600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 dirty="0"/>
          </a:p>
        </p:txBody>
      </p:sp>
      <p:sp>
        <p:nvSpPr>
          <p:cNvPr id="33" name="Text Box 52"/>
          <p:cNvSpPr txBox="1">
            <a:spLocks noChangeArrowheads="1"/>
          </p:cNvSpPr>
          <p:nvPr/>
        </p:nvSpPr>
        <p:spPr bwMode="auto">
          <a:xfrm>
            <a:off x="1732504" y="1600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zh-CN" altLang="en-US" sz="1000" dirty="0">
              <a:latin typeface="+mn-lt"/>
              <a:ea typeface="SimSun" panose="02010600030101010101" pitchFamily="2" charset="-122"/>
            </a:endParaRPr>
          </a:p>
        </p:txBody>
      </p:sp>
      <p:sp>
        <p:nvSpPr>
          <p:cNvPr id="34" name="Text Box 53"/>
          <p:cNvSpPr txBox="1">
            <a:spLocks noChangeArrowheads="1"/>
          </p:cNvSpPr>
          <p:nvPr/>
        </p:nvSpPr>
        <p:spPr bwMode="auto">
          <a:xfrm>
            <a:off x="2879688" y="4630580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35" name="Text Box 54"/>
          <p:cNvSpPr txBox="1">
            <a:spLocks noChangeArrowheads="1"/>
          </p:cNvSpPr>
          <p:nvPr/>
        </p:nvSpPr>
        <p:spPr bwMode="auto">
          <a:xfrm>
            <a:off x="2255856" y="2743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3499336" y="3505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3296696" y="3880327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38" name="Text Box 57"/>
          <p:cNvSpPr txBox="1">
            <a:spLocks noChangeArrowheads="1"/>
          </p:cNvSpPr>
          <p:nvPr/>
        </p:nvSpPr>
        <p:spPr bwMode="auto">
          <a:xfrm>
            <a:off x="5165688" y="4630580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39" name="Text Box 58"/>
          <p:cNvSpPr txBox="1">
            <a:spLocks noChangeArrowheads="1"/>
          </p:cNvSpPr>
          <p:nvPr/>
        </p:nvSpPr>
        <p:spPr bwMode="auto">
          <a:xfrm>
            <a:off x="6507144" y="2743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40" name="Text Box 59"/>
          <p:cNvSpPr txBox="1">
            <a:spLocks noChangeArrowheads="1"/>
          </p:cNvSpPr>
          <p:nvPr/>
        </p:nvSpPr>
        <p:spPr bwMode="auto">
          <a:xfrm>
            <a:off x="5536640" y="3880327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41" name="Text Box 60"/>
          <p:cNvSpPr txBox="1">
            <a:spLocks noChangeArrowheads="1"/>
          </p:cNvSpPr>
          <p:nvPr/>
        </p:nvSpPr>
        <p:spPr bwMode="auto">
          <a:xfrm>
            <a:off x="5334000" y="4255453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/>
          </a:p>
        </p:txBody>
      </p:sp>
      <p:sp>
        <p:nvSpPr>
          <p:cNvPr id="42" name="Text Box 61"/>
          <p:cNvSpPr txBox="1">
            <a:spLocks noChangeArrowheads="1"/>
          </p:cNvSpPr>
          <p:nvPr/>
        </p:nvSpPr>
        <p:spPr bwMode="auto">
          <a:xfrm>
            <a:off x="5725048" y="3505201"/>
            <a:ext cx="1828800" cy="246221"/>
          </a:xfrm>
          <a:prstGeom prst="rect">
            <a:avLst/>
          </a:prstGeom>
          <a:noFill/>
          <a:ln w="3175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000">
                <a:latin typeface="+mn-lt"/>
                <a:ea typeface="SimSun" panose="02010600030101010101" pitchFamily="2" charset="-122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zh-CN" altLang="en-US" dirty="0"/>
          </a:p>
        </p:txBody>
      </p:sp>
      <p:sp>
        <p:nvSpPr>
          <p:cNvPr id="43" name="Text Box 62"/>
          <p:cNvSpPr txBox="1">
            <a:spLocks noChangeArrowheads="1"/>
          </p:cNvSpPr>
          <p:nvPr/>
        </p:nvSpPr>
        <p:spPr bwMode="auto">
          <a:xfrm>
            <a:off x="8839200" y="2743201"/>
            <a:ext cx="1676400" cy="276999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zh-CN" altLang="en-US" sz="1200" dirty="0">
              <a:solidFill>
                <a:schemeClr val="accent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6" name="Title 3">
            <a:extLst>
              <a:ext uri="{FF2B5EF4-FFF2-40B4-BE49-F238E27FC236}">
                <a16:creationId xmlns:a16="http://schemas.microsoft.com/office/drawing/2014/main" id="{8E077EAE-E0F0-4D43-8801-526F51D031D8}"/>
              </a:ext>
            </a:extLst>
          </p:cNvPr>
          <p:cNvSpPr txBox="1">
            <a:spLocks/>
          </p:cNvSpPr>
          <p:nvPr/>
        </p:nvSpPr>
        <p:spPr>
          <a:xfrm>
            <a:off x="336524" y="180003"/>
            <a:ext cx="10276059" cy="7169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2400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ea typeface="宋体" panose="02010600030101010101" pitchFamily="2" charset="-122"/>
              </a:rPr>
              <a:t>D4 – Root Cause Analysis - Fishbone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2631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53565A"/>
      </a:dk2>
      <a:lt2>
        <a:srgbClr val="75787B"/>
      </a:lt2>
      <a:accent1>
        <a:srgbClr val="003B71"/>
      </a:accent1>
      <a:accent2>
        <a:srgbClr val="406C95"/>
      </a:accent2>
      <a:accent3>
        <a:srgbClr val="7F9DB8"/>
      </a:accent3>
      <a:accent4>
        <a:srgbClr val="BFCEDB"/>
      </a:accent4>
      <a:accent5>
        <a:srgbClr val="FF8300"/>
      </a:accent5>
      <a:accent6>
        <a:srgbClr val="95D600"/>
      </a:accent6>
      <a:hlink>
        <a:srgbClr val="75787B"/>
      </a:hlink>
      <a:folHlink>
        <a:srgbClr val="75787B"/>
      </a:folHlink>
    </a:clrScheme>
    <a:fontScheme name="CTS Theme Fonts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TS New Identity Powerpoint Template - JPG" id="{5559A9E0-A9A3-4272-A0C1-8DB32ED2EE28}" vid="{228484D9-08D5-48B9-9873-E9F0CDEBD6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2075413B7B7A42B2CD07474A22B7BF" ma:contentTypeVersion="3" ma:contentTypeDescription="Create a new document." ma:contentTypeScope="" ma:versionID="8ae4e3b3c38480b94c26be9f818bd04b">
  <xsd:schema xmlns:xsd="http://www.w3.org/2001/XMLSchema" xmlns:xs="http://www.w3.org/2001/XMLSchema" xmlns:p="http://schemas.microsoft.com/office/2006/metadata/properties" xmlns:ns2="1ac473f6-3529-495f-9fe7-ed5d9d602a4f" targetNamespace="http://schemas.microsoft.com/office/2006/metadata/properties" ma:root="true" ma:fieldsID="5ba3ebc3d96e6149441e2b18b183472d" ns2:_="">
    <xsd:import namespace="1ac473f6-3529-495f-9fe7-ed5d9d602a4f"/>
    <xsd:element name="properties">
      <xsd:complexType>
        <xsd:sequence>
          <xsd:element name="documentManagement">
            <xsd:complexType>
              <xsd:all>
                <xsd:element ref="ns2:Revi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c473f6-3529-495f-9fe7-ed5d9d602a4f" elementFormDefault="qualified">
    <xsd:import namespace="http://schemas.microsoft.com/office/2006/documentManagement/types"/>
    <xsd:import namespace="http://schemas.microsoft.com/office/infopath/2007/PartnerControls"/>
    <xsd:element name="Revision" ma:index="8" nillable="true" ma:displayName="Revision" ma:internalName="Revision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1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Revision xmlns="1ac473f6-3529-495f-9fe7-ed5d9d602a4f">Initial Release</Revision>
  </documentManagement>
</p:properties>
</file>

<file path=customXml/itemProps1.xml><?xml version="1.0" encoding="utf-8"?>
<ds:datastoreItem xmlns:ds="http://schemas.openxmlformats.org/officeDocument/2006/customXml" ds:itemID="{AA316065-A824-41CF-BE9F-4AB879CA87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c473f6-3529-495f-9fe7-ed5d9d602a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71A7FF-3C17-48A5-89EB-F7532C1D28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0375F0-0DBE-4F29-9278-71330314C255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92100c2-64da-4334-97db-e1a6d13a6ce2"/>
    <ds:schemaRef ds:uri="http://www.w3.org/XML/1998/namespace"/>
    <ds:schemaRef ds:uri="http://purl.org/dc/terms/"/>
    <ds:schemaRef ds:uri="1ac473f6-3529-495f-9fe7-ed5d9d602a4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CTS New Identity Powerpoint Template (2)</Template>
  <TotalTime>570</TotalTime>
  <Words>1382</Words>
  <Application>Microsoft Office PowerPoint</Application>
  <PresentationFormat>Widescreen</PresentationFormat>
  <Paragraphs>391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宋体</vt:lpstr>
      <vt:lpstr>72</vt:lpstr>
      <vt:lpstr>Arial</vt:lpstr>
      <vt:lpstr>Calibri</vt:lpstr>
      <vt:lpstr>Calibri Light</vt:lpstr>
      <vt:lpstr>Times New Roman</vt:lpstr>
      <vt:lpstr>Wingdings</vt:lpstr>
      <vt:lpstr>Office Theme</vt:lpstr>
      <vt:lpstr>CTS Global 8D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Form GF-165</dc:title>
  <dc:creator>Jacqueline Morris</dc:creator>
  <cp:lastModifiedBy>Dean Palmateer</cp:lastModifiedBy>
  <cp:revision>56</cp:revision>
  <cp:lastPrinted>2019-09-19T19:18:00Z</cp:lastPrinted>
  <dcterms:created xsi:type="dcterms:W3CDTF">2019-09-10T16:45:29Z</dcterms:created>
  <dcterms:modified xsi:type="dcterms:W3CDTF">2022-06-21T16:13:30Z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0x010100EA2075413B7B7A42B2CD07474A22B7BF</vt:lpwstr>
  </property>
  <property fmtid="{D5CDD505-2E9C-101B-9397-08002B2CF9AE}" pid="3" name="Order">
    <vt:r8>58100</vt:r8>
  </property>
  <property fmtid="{D5CDD505-2E9C-101B-9397-08002B2CF9AE}" pid="4" name="URL">
    <vt:lpwstr/>
  </property>
  <property fmtid="{D5CDD505-2E9C-101B-9397-08002B2CF9AE}" pid="5" name="ShowRepairView">
    <vt:lpwstr/>
  </property>
  <property fmtid="{D5CDD505-2E9C-101B-9397-08002B2CF9AE}" pid="6" name="xd_ProgID">
    <vt:lpwstr/>
  </property>
  <property fmtid="{D5CDD505-2E9C-101B-9397-08002B2CF9AE}" pid="7" name="Location">
    <vt:lpwstr/>
  </property>
  <property fmtid="{D5CDD505-2E9C-101B-9397-08002B2CF9AE}" pid="8" name="TemplateUrl">
    <vt:lpwstr/>
  </property>
</Properties>
</file>